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7" r:id="rId3"/>
    <p:sldId id="273" r:id="rId4"/>
    <p:sldId id="276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960F-CEC6-46D4-8FF6-10966C5CF2E1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E0AB-200C-40EC-A65A-3A99D901A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6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51C907-F8D3-4ED0-B553-DC8F8EF8AD5A}" type="slidenum">
              <a:rPr lang="en-GB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77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3E891A-2B35-4DCF-B832-665E53F55983}" type="slidenum">
              <a:rPr lang="en-GB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A4A3A9-3F51-4347-995D-CF364B443E2B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B140ED-2B32-42D4-B407-3807476A49BA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4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9629CE-C02C-4A44-8F1C-0D71AF0FCC16}" type="slidenum">
              <a:rPr lang="en-GB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8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D3451D-3626-48E0-97AC-BB7C32A422F9}" type="slidenum">
              <a:rPr lang="en-GB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6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2A995C-DC08-4D85-A887-35CADCABD18B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1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789055-7DE0-4DDD-A690-4F736075D06B}" type="slidenum">
              <a:rPr lang="en-GB" alt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1E18CA-2A8B-414A-A895-C26EBFB2C1E3}" type="slidenum">
              <a:rPr lang="en-GB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0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7DF38C-1E21-4421-8406-C8F4B705C139}" type="slidenum">
              <a:rPr lang="en-GB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2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3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0526-5539-4CB9-8513-D2F840349C8A}" type="datetimeFigureOut">
              <a:rPr lang="en-US"/>
              <a:pPr>
                <a:defRPr/>
              </a:pPr>
              <a:t>6/9/2025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41EE6-E935-4047-92F9-4D24C78288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5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6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3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7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0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9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7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E641-44B2-4323-8D5D-04E43437A6E3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30A5-06AF-4952-951F-C2C4F691C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3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brainsonfire.com/blog/wp-content/uploads/2009/06/new-coke-11.jpg&amp;imgrefurl=http://brainsonfire.com/blog/index.php/category/brands/&amp;usg=__4t5evT7cDEKc4nSGBU3WHg9Gowc=&amp;h=500&amp;w=369&amp;sz=58&amp;hl=en&amp;start=18&amp;tbnid=YRBEZv5qtpBsjM:&amp;tbnh=130&amp;tbnw=96&amp;prev=/images?q%3Dcoke%26gbv%3D2%26hl%3Den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images.google.co.uk/imgres?imgurl=http://www.robertopiecollection.com/Application/Images/Newpics/02PAC46md.jpg&amp;imgrefurl=http://www.robertopiecollection.com/Application/products/plan2GB.asp?scpl2%3D02PKL02&amp;usg=__rcn-oHJaIcUeMDuINs1q98I29Rs=&amp;h=425&amp;w=307&amp;sz=41&amp;hl=en&amp;start=1&amp;tbnid=4Q8f3V0SvJ0eXM:&amp;tbnh=126&amp;tbnw=91&amp;prev=/images?q%3Dheinz%2Bbeans%26gbv%3D2%26hl%3Den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rei.com/features/zoom.html?img440=/media/781859%26style=739354%26sku=7393540013&amp;imageServiceHost=http://www.rei.com/&amp;productInfoServiceHost=http://www.rei.com/&amp;TB_iframe=true&amp;height=513&amp;width=7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rei.com/features/zoom.html?img440=/media/781859%26style=739354%26sku=7393540013&amp;imageServiceHost=http://www.rei.com/&amp;productInfoServiceHost=http://www.rei.com/&amp;TB_iframe=true&amp;height=513&amp;width=70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g"/><Relationship Id="rId18" Type="http://schemas.openxmlformats.org/officeDocument/2006/relationships/image" Target="../media/image47.jpg"/><Relationship Id="rId26" Type="http://schemas.openxmlformats.org/officeDocument/2006/relationships/image" Target="../media/image55.jpeg"/><Relationship Id="rId3" Type="http://schemas.openxmlformats.org/officeDocument/2006/relationships/image" Target="../media/image32.png"/><Relationship Id="rId21" Type="http://schemas.openxmlformats.org/officeDocument/2006/relationships/image" Target="../media/image50.jpe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17" Type="http://schemas.openxmlformats.org/officeDocument/2006/relationships/image" Target="../media/image46.jpg"/><Relationship Id="rId25" Type="http://schemas.openxmlformats.org/officeDocument/2006/relationships/image" Target="../media/image54.jpeg"/><Relationship Id="rId2" Type="http://schemas.openxmlformats.org/officeDocument/2006/relationships/image" Target="../media/image31.jpg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openxmlformats.org/officeDocument/2006/relationships/image" Target="../media/image40.jpeg"/><Relationship Id="rId24" Type="http://schemas.openxmlformats.org/officeDocument/2006/relationships/image" Target="../media/image53.jpg"/><Relationship Id="rId5" Type="http://schemas.openxmlformats.org/officeDocument/2006/relationships/image" Target="../media/image34.jpg"/><Relationship Id="rId15" Type="http://schemas.openxmlformats.org/officeDocument/2006/relationships/image" Target="../media/image44.jpeg"/><Relationship Id="rId23" Type="http://schemas.openxmlformats.org/officeDocument/2006/relationships/image" Target="../media/image52.jpg"/><Relationship Id="rId28" Type="http://schemas.openxmlformats.org/officeDocument/2006/relationships/image" Target="../media/image57.jpeg"/><Relationship Id="rId10" Type="http://schemas.openxmlformats.org/officeDocument/2006/relationships/image" Target="../media/image39.jpg"/><Relationship Id="rId19" Type="http://schemas.openxmlformats.org/officeDocument/2006/relationships/image" Target="../media/image48.jpg"/><Relationship Id="rId4" Type="http://schemas.openxmlformats.org/officeDocument/2006/relationships/image" Target="../media/image33.jpg"/><Relationship Id="rId9" Type="http://schemas.openxmlformats.org/officeDocument/2006/relationships/image" Target="../media/image38.jpeg"/><Relationship Id="rId14" Type="http://schemas.openxmlformats.org/officeDocument/2006/relationships/image" Target="../media/image43.jpg"/><Relationship Id="rId22" Type="http://schemas.openxmlformats.org/officeDocument/2006/relationships/image" Target="../media/image51.jpeg"/><Relationship Id="rId27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brainsonfire.com/blog/wp-content/uploads/2009/06/new-coke-11.jpg&amp;imgrefurl=http://brainsonfire.com/blog/index.php/category/brands/&amp;usg=__4t5evT7cDEKc4nSGBU3WHg9Gowc=&amp;h=500&amp;w=369&amp;sz=58&amp;hl=en&amp;start=18&amp;tbnid=YRBEZv5qtpBsjM:&amp;tbnh=130&amp;tbnw=96&amp;prev=/images?q%3Dcoke%26gbv%3D2%26hl%3Den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images.google.co.uk/imgres?imgurl=http://www.robertopiecollection.com/Application/Images/Newpics/02PAC46md.jpg&amp;imgrefurl=http://www.robertopiecollection.com/Application/products/plan2GB.asp?scpl2%3D02PKL02&amp;usg=__rcn-oHJaIcUeMDuINs1q98I29Rs=&amp;h=425&amp;w=307&amp;sz=41&amp;hl=en&amp;start=1&amp;tbnid=4Q8f3V0SvJ0eXM:&amp;tbnh=126&amp;tbnw=91&amp;prev=/images?q%3Dheinz%2Bbeans%26gbv%3D2%26hl%3Den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6880" y="3069772"/>
            <a:ext cx="9144000" cy="2677885"/>
          </a:xfrm>
        </p:spPr>
        <p:txBody>
          <a:bodyPr>
            <a:normAutofit fontScale="90000"/>
          </a:bodyPr>
          <a:lstStyle/>
          <a:p>
            <a:r>
              <a:rPr lang="en-GB" sz="8000" b="1" u="sng" dirty="0" err="1"/>
              <a:t>Yr</a:t>
            </a:r>
            <a:r>
              <a:rPr lang="en-GB" sz="8000" b="1" u="sng" dirty="0"/>
              <a:t> 12 Re-cap Starter Test</a:t>
            </a:r>
            <a:br>
              <a:rPr lang="en-GB" sz="8000" b="1" u="sng" dirty="0"/>
            </a:br>
            <a:br>
              <a:rPr lang="en-GB" sz="8000" b="1" u="sng" dirty="0"/>
            </a:br>
            <a:r>
              <a:rPr lang="en-GB" sz="8900" b="1" dirty="0"/>
              <a:t>Materials and their Working Properties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7962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t0.gstatic.com/images?q=tbn:YRBEZv5qtpBsjM:http://brainsonfire.com/blog/wp-content/uploads/2009/06/new-coke-1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2" y="606425"/>
            <a:ext cx="18637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 descr="http://t3.gstatic.com/images?q=tbn:4Q8f3V0SvJ0eXM:http://www.robertopiecollection.com/Application/Images/Newpics/02PAC46m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16" y="732631"/>
            <a:ext cx="1639887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orrugated%20greenhouse_10x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732631"/>
            <a:ext cx="27193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04245" y="3252787"/>
            <a:ext cx="77771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Why is the green house the odd one out?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FF0000"/>
                </a:solidFill>
              </a:rPr>
              <a:t>It is extruded not deep drawn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Why is the bean can the odd one out?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FF0000"/>
                </a:solidFill>
              </a:rPr>
              <a:t>It is mild steel coated with tin.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FF0000"/>
                </a:solidFill>
              </a:rPr>
              <a:t>The others are aluminium</a:t>
            </a:r>
          </a:p>
        </p:txBody>
      </p:sp>
    </p:spTree>
    <p:extLst>
      <p:ext uri="{BB962C8B-B14F-4D97-AF65-F5344CB8AC3E}">
        <p14:creationId xmlns:p14="http://schemas.microsoft.com/office/powerpoint/2010/main" val="36795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ChangeArrowheads="1"/>
          </p:cNvSpPr>
          <p:nvPr/>
        </p:nvSpPr>
        <p:spPr bwMode="auto">
          <a:xfrm>
            <a:off x="4367213" y="1484313"/>
            <a:ext cx="2089150" cy="4032250"/>
          </a:xfrm>
          <a:prstGeom prst="rect">
            <a:avLst/>
          </a:prstGeom>
          <a:solidFill>
            <a:srgbClr val="F1F6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9939" name="Rectangle 17"/>
          <p:cNvSpPr>
            <a:spLocks noChangeArrowheads="1"/>
          </p:cNvSpPr>
          <p:nvPr/>
        </p:nvSpPr>
        <p:spPr bwMode="auto">
          <a:xfrm>
            <a:off x="1774826" y="1412876"/>
            <a:ext cx="2339975" cy="417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994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6000" b="1" dirty="0"/>
              <a:t>Properties of Materials</a:t>
            </a:r>
          </a:p>
        </p:txBody>
      </p:sp>
      <p:sp>
        <p:nvSpPr>
          <p:cNvPr id="39941" name="Rectangle 3"/>
          <p:cNvSpPr>
            <a:spLocks noGrp="1"/>
          </p:cNvSpPr>
          <p:nvPr>
            <p:ph type="body" sz="half" idx="1"/>
          </p:nvPr>
        </p:nvSpPr>
        <p:spPr>
          <a:xfrm>
            <a:off x="1981200" y="1600201"/>
            <a:ext cx="8218488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Tough</a:t>
            </a:r>
            <a:r>
              <a:rPr lang="en-GB" altLang="en-US" dirty="0"/>
              <a:t>		            </a:t>
            </a:r>
            <a:r>
              <a:rPr lang="en-GB" altLang="en-US" b="1" dirty="0"/>
              <a:t>Hard</a:t>
            </a:r>
            <a:r>
              <a:rPr lang="en-GB" altLang="en-US" dirty="0"/>
              <a:t>			</a:t>
            </a:r>
            <a:r>
              <a:rPr lang="en-GB" altLang="en-US" b="1" dirty="0"/>
              <a:t>Durable</a:t>
            </a:r>
            <a:r>
              <a:rPr lang="en-GB" altLang="en-US" dirty="0"/>
              <a:t>		</a:t>
            </a:r>
          </a:p>
        </p:txBody>
      </p:sp>
      <p:pic>
        <p:nvPicPr>
          <p:cNvPr id="39942" name="Picture 5" descr="tough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3900" y="2420938"/>
            <a:ext cx="1905000" cy="1905000"/>
          </a:xfrm>
        </p:spPr>
      </p:pic>
      <p:pic>
        <p:nvPicPr>
          <p:cNvPr id="39943" name="Picture 8" descr="hardns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8" y="2420938"/>
            <a:ext cx="1905000" cy="1905000"/>
          </a:xfrm>
        </p:spPr>
      </p:pic>
      <p:pic>
        <p:nvPicPr>
          <p:cNvPr id="39944" name="Picture 11" descr="A-park-bench-covered-in-s-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276476"/>
            <a:ext cx="35290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1992313" y="4724401"/>
            <a:ext cx="1727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chemeClr val="bg1"/>
                </a:solidFill>
              </a:rPr>
              <a:t>Will withstand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chemeClr val="bg1"/>
                </a:solidFill>
              </a:rPr>
              <a:t>blows</a:t>
            </a:r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4295776" y="4652963"/>
            <a:ext cx="18716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Will resist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/>
              <a:t>Abrasive wear</a:t>
            </a:r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7032626" y="4724400"/>
            <a:ext cx="273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Will resist wear and tear and weathering</a:t>
            </a:r>
          </a:p>
        </p:txBody>
      </p:sp>
      <p:sp>
        <p:nvSpPr>
          <p:cNvPr id="39948" name="Text Box 16"/>
          <p:cNvSpPr txBox="1">
            <a:spLocks noChangeArrowheads="1"/>
          </p:cNvSpPr>
          <p:nvPr/>
        </p:nvSpPr>
        <p:spPr bwMode="auto">
          <a:xfrm>
            <a:off x="2566989" y="6021388"/>
            <a:ext cx="7850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Which of these properties apply to the products on the next slide?</a:t>
            </a:r>
          </a:p>
        </p:txBody>
      </p:sp>
      <p:sp>
        <p:nvSpPr>
          <p:cNvPr id="39949" name="Rectangle 19"/>
          <p:cNvSpPr>
            <a:spLocks noChangeArrowheads="1"/>
          </p:cNvSpPr>
          <p:nvPr/>
        </p:nvSpPr>
        <p:spPr bwMode="auto">
          <a:xfrm>
            <a:off x="6600826" y="1484314"/>
            <a:ext cx="4067175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160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image_football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0" y="2631210"/>
            <a:ext cx="25161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REI Mountain 2 Tent">
            <a:hlinkClick r:id="rId4" tooltip="Zoom imag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27" y="-277091"/>
            <a:ext cx="6247102" cy="624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1" descr="ck-80s-2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29" y="3426689"/>
            <a:ext cx="4156364" cy="31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418012" y="260350"/>
            <a:ext cx="503029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/>
              <a:t>What properties do these products have?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600" b="1" dirty="0"/>
              <a:t> why?</a:t>
            </a:r>
          </a:p>
        </p:txBody>
      </p:sp>
    </p:spTree>
    <p:extLst>
      <p:ext uri="{BB962C8B-B14F-4D97-AF65-F5344CB8AC3E}">
        <p14:creationId xmlns:p14="http://schemas.microsoft.com/office/powerpoint/2010/main" val="212745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_football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781300"/>
            <a:ext cx="25161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REI Mountain 2 Tent">
            <a:hlinkClick r:id="rId4" tooltip="Zoom imag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k-80s-2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4923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0499" y="4191000"/>
            <a:ext cx="30956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000" b="1" dirty="0"/>
              <a:t>Tough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dirty="0"/>
              <a:t>(you can kick it and it wont break)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870825" y="4656931"/>
            <a:ext cx="41052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000" b="1" dirty="0">
                <a:solidFill>
                  <a:schemeClr val="hlink"/>
                </a:solidFill>
              </a:rPr>
              <a:t>Hard-</a:t>
            </a:r>
            <a:r>
              <a:rPr lang="en-GB" altLang="en-US" sz="2800" b="1" dirty="0">
                <a:solidFill>
                  <a:schemeClr val="hlink"/>
                </a:solidFill>
              </a:rPr>
              <a:t>It</a:t>
            </a:r>
            <a:r>
              <a:rPr lang="en-GB" altLang="en-US" sz="6000" b="1" dirty="0">
                <a:solidFill>
                  <a:schemeClr val="hlink"/>
                </a:solidFill>
              </a:rPr>
              <a:t> </a:t>
            </a:r>
            <a:r>
              <a:rPr lang="en-GB" altLang="en-US" sz="2800" b="1" dirty="0">
                <a:solidFill>
                  <a:schemeClr val="hlink"/>
                </a:solidFill>
              </a:rPr>
              <a:t>shapes metal by scratching it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756025" y="392907"/>
            <a:ext cx="31686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000" b="1" dirty="0">
                <a:solidFill>
                  <a:schemeClr val="tx2"/>
                </a:solidFill>
              </a:rPr>
              <a:t>Durable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b="1" dirty="0"/>
              <a:t>It lasts well in bad weather</a:t>
            </a:r>
          </a:p>
        </p:txBody>
      </p:sp>
    </p:spTree>
    <p:extLst>
      <p:ext uri="{BB962C8B-B14F-4D97-AF65-F5344CB8AC3E}">
        <p14:creationId xmlns:p14="http://schemas.microsoft.com/office/powerpoint/2010/main" val="418778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ystyren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4815503"/>
            <a:ext cx="1627909" cy="1620509"/>
          </a:xfrm>
          <a:prstGeom prst="rect">
            <a:avLst/>
          </a:prstGeom>
        </p:spPr>
      </p:pic>
      <p:pic>
        <p:nvPicPr>
          <p:cNvPr id="3" name="Picture 2" descr="Water Bottle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91" y="114047"/>
            <a:ext cx="1320805" cy="1670687"/>
          </a:xfrm>
          <a:prstGeom prst="rect">
            <a:avLst/>
          </a:prstGeom>
        </p:spPr>
      </p:pic>
      <p:pic>
        <p:nvPicPr>
          <p:cNvPr id="4" name="Picture 3" descr="Acrylonitrile butadiene styrene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1" y="5192803"/>
            <a:ext cx="1678295" cy="1121406"/>
          </a:xfrm>
          <a:prstGeom prst="rect">
            <a:avLst/>
          </a:prstGeom>
        </p:spPr>
      </p:pic>
      <p:pic>
        <p:nvPicPr>
          <p:cNvPr id="5" name="Picture 4" descr="DoITPoMS - TLP Library Introduction to Deformati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45" y="1886237"/>
            <a:ext cx="3577938" cy="775220"/>
          </a:xfrm>
          <a:prstGeom prst="rect">
            <a:avLst/>
          </a:prstGeom>
        </p:spPr>
      </p:pic>
      <p:pic>
        <p:nvPicPr>
          <p:cNvPr id="6" name="Picture 5" descr="Deep drawing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94" y="3780567"/>
            <a:ext cx="3019622" cy="1043142"/>
          </a:xfrm>
          <a:prstGeom prst="rect">
            <a:avLst/>
          </a:prstGeom>
        </p:spPr>
      </p:pic>
      <p:pic>
        <p:nvPicPr>
          <p:cNvPr id="7" name="Picture 6" descr="riddle - Another picture puzzle _________ - Puzzling Stack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07" y="4686705"/>
            <a:ext cx="2133600" cy="2133600"/>
          </a:xfrm>
          <a:prstGeom prst="rect">
            <a:avLst/>
          </a:prstGeom>
        </p:spPr>
      </p:pic>
      <p:pic>
        <p:nvPicPr>
          <p:cNvPr id="8" name="Picture 7" descr="If It's Hip, It's Here (Archives): The Ocean Sink from Il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" y="273356"/>
            <a:ext cx="1967347" cy="1604793"/>
          </a:xfrm>
          <a:prstGeom prst="rect">
            <a:avLst/>
          </a:prstGeom>
        </p:spPr>
      </p:pic>
      <p:pic>
        <p:nvPicPr>
          <p:cNvPr id="9" name="Picture 8" descr="John Cage’s Third Construction – Part 1: Instrument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5" y="2319214"/>
            <a:ext cx="2021201" cy="1349152"/>
          </a:xfrm>
          <a:prstGeom prst="rect">
            <a:avLst/>
          </a:prstGeom>
        </p:spPr>
      </p:pic>
      <p:pic>
        <p:nvPicPr>
          <p:cNvPr id="10" name="Picture 9" descr="Boys Don't Like Funny Girls: July 20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86" y="2931863"/>
            <a:ext cx="1301750" cy="1301750"/>
          </a:xfrm>
          <a:prstGeom prst="rect">
            <a:avLst/>
          </a:prstGeom>
        </p:spPr>
      </p:pic>
      <p:pic>
        <p:nvPicPr>
          <p:cNvPr id="11" name="Picture 10" descr="furniture - No rear clearance spring assisted lid hinge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1" y="4921078"/>
            <a:ext cx="1664855" cy="1664855"/>
          </a:xfrm>
          <a:prstGeom prst="rect">
            <a:avLst/>
          </a:prstGeom>
        </p:spPr>
      </p:pic>
      <p:pic>
        <p:nvPicPr>
          <p:cNvPr id="12" name="Picture 11" descr="Screw PNG Transparent Images | PNG A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54" y="992908"/>
            <a:ext cx="1144876" cy="679293"/>
          </a:xfrm>
          <a:prstGeom prst="rect">
            <a:avLst/>
          </a:prstGeom>
        </p:spPr>
      </p:pic>
      <p:pic>
        <p:nvPicPr>
          <p:cNvPr id="13" name="Picture 12" descr="30 Examples of Take Away Food Packaging Design - Jayce-o-Yesta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13704" b="20903"/>
          <a:stretch/>
        </p:blipFill>
        <p:spPr>
          <a:xfrm>
            <a:off x="6040582" y="285875"/>
            <a:ext cx="1745673" cy="1265834"/>
          </a:xfrm>
          <a:prstGeom prst="rect">
            <a:avLst/>
          </a:prstGeom>
        </p:spPr>
      </p:pic>
      <p:pic>
        <p:nvPicPr>
          <p:cNvPr id="14" name="Picture 13" descr="40 Juicy Jam Packaging Designs Inspiration - Jayce-o-Yesta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46" y="3132886"/>
            <a:ext cx="1594823" cy="1129135"/>
          </a:xfrm>
          <a:prstGeom prst="rect">
            <a:avLst/>
          </a:prstGeom>
        </p:spPr>
      </p:pic>
      <p:pic>
        <p:nvPicPr>
          <p:cNvPr id="15" name="Picture 14" descr="Reusing produce containers – ecogreenlov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92" y="2748316"/>
            <a:ext cx="1709658" cy="1403719"/>
          </a:xfrm>
          <a:prstGeom prst="rect">
            <a:avLst/>
          </a:prstGeom>
        </p:spPr>
      </p:pic>
      <p:pic>
        <p:nvPicPr>
          <p:cNvPr id="16" name="Picture 15" descr="cleaning - How to Prevent and Fix Shrinking Cashmere ...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8555" y="2730688"/>
            <a:ext cx="1163799" cy="1737014"/>
          </a:xfrm>
          <a:prstGeom prst="rect">
            <a:avLst/>
          </a:prstGeom>
        </p:spPr>
      </p:pic>
      <p:pic>
        <p:nvPicPr>
          <p:cNvPr id="17" name="Picture 16" descr="Marvelously Messy : Spray Painted School Desk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3117" y="248609"/>
            <a:ext cx="1543680" cy="2056953"/>
          </a:xfrm>
          <a:prstGeom prst="rect">
            <a:avLst/>
          </a:prstGeom>
        </p:spPr>
      </p:pic>
      <p:pic>
        <p:nvPicPr>
          <p:cNvPr id="18" name="Picture 17" descr="STORAGE SHED &amp; SHARE CONTAINER NOTICES | Chiriquí Chatter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27" y="4968812"/>
            <a:ext cx="2411754" cy="1661391"/>
          </a:xfrm>
          <a:prstGeom prst="rect">
            <a:avLst/>
          </a:prstGeom>
        </p:spPr>
      </p:pic>
      <p:pic>
        <p:nvPicPr>
          <p:cNvPr id="19" name="Picture 18" descr="Die Cutting Intricate Dies - Clear Stamps and Crafting ...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24526" r="33962"/>
          <a:stretch/>
        </p:blipFill>
        <p:spPr>
          <a:xfrm>
            <a:off x="10141527" y="248609"/>
            <a:ext cx="1600941" cy="1320181"/>
          </a:xfrm>
          <a:prstGeom prst="rect">
            <a:avLst/>
          </a:prstGeom>
        </p:spPr>
      </p:pic>
      <p:pic>
        <p:nvPicPr>
          <p:cNvPr id="20" name="Picture 19" descr="Highlighter White Background Images | All White Background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67" y="-83208"/>
            <a:ext cx="1635780" cy="1090520"/>
          </a:xfrm>
          <a:prstGeom prst="rect">
            <a:avLst/>
          </a:prstGeom>
        </p:spPr>
      </p:pic>
      <p:pic>
        <p:nvPicPr>
          <p:cNvPr id="21" name="Picture 20" descr="gui(9) | Flickr - Photo Sharing!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21970"/>
          <a:stretch/>
        </p:blipFill>
        <p:spPr>
          <a:xfrm>
            <a:off x="1254065" y="1936905"/>
            <a:ext cx="1311713" cy="1731461"/>
          </a:xfrm>
          <a:prstGeom prst="rect">
            <a:avLst/>
          </a:prstGeom>
        </p:spPr>
      </p:pic>
      <p:pic>
        <p:nvPicPr>
          <p:cNvPr id="22" name="Picture 21" descr="מנקב – ויקיפדיה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9943" r="17121" b="5512"/>
          <a:stretch/>
        </p:blipFill>
        <p:spPr>
          <a:xfrm>
            <a:off x="7098868" y="4436102"/>
            <a:ext cx="1053621" cy="884756"/>
          </a:xfrm>
          <a:prstGeom prst="rect">
            <a:avLst/>
          </a:prstGeom>
        </p:spPr>
      </p:pic>
      <p:pic>
        <p:nvPicPr>
          <p:cNvPr id="23" name="Picture 22" descr="GenCept | Addicted to Designs: Surfboard Design Inspiration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r="27953"/>
          <a:stretch/>
        </p:blipFill>
        <p:spPr>
          <a:xfrm flipH="1">
            <a:off x="185254" y="2015861"/>
            <a:ext cx="1019640" cy="2968952"/>
          </a:xfrm>
          <a:prstGeom prst="rect">
            <a:avLst/>
          </a:prstGeom>
        </p:spPr>
      </p:pic>
      <p:pic>
        <p:nvPicPr>
          <p:cNvPr id="24" name="Picture 23" descr="SARANG LABA-LABA - Koran Anak Indonesia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19" y="158971"/>
            <a:ext cx="1494574" cy="1494574"/>
          </a:xfrm>
          <a:prstGeom prst="rect">
            <a:avLst/>
          </a:prstGeom>
        </p:spPr>
      </p:pic>
      <p:pic>
        <p:nvPicPr>
          <p:cNvPr id="25" name="Picture 24" descr="File:Reading-Glasses.jpg - Wikipedia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01" y="4152036"/>
            <a:ext cx="1555989" cy="663467"/>
          </a:xfrm>
          <a:prstGeom prst="rect">
            <a:avLst/>
          </a:prstGeom>
        </p:spPr>
      </p:pic>
      <p:pic>
        <p:nvPicPr>
          <p:cNvPr id="26" name="Picture 25" descr="ergonomics - Why do door knobs still exist? - User ...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5387" r="19966" b="5185"/>
          <a:stretch/>
        </p:blipFill>
        <p:spPr>
          <a:xfrm>
            <a:off x="5039462" y="2673554"/>
            <a:ext cx="710870" cy="1023899"/>
          </a:xfrm>
          <a:prstGeom prst="rect">
            <a:avLst/>
          </a:prstGeom>
        </p:spPr>
      </p:pic>
      <p:pic>
        <p:nvPicPr>
          <p:cNvPr id="27" name="Picture 26" descr="sensor - LM35 long electric wire - Raspberry Pi Stack Exchang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28" y="4152036"/>
            <a:ext cx="1036969" cy="691313"/>
          </a:xfrm>
          <a:prstGeom prst="rect">
            <a:avLst/>
          </a:prstGeom>
        </p:spPr>
      </p:pic>
      <p:pic>
        <p:nvPicPr>
          <p:cNvPr id="28" name="Picture 27" descr="Molded plywood - Wikipedia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48" y="1669307"/>
            <a:ext cx="2074882" cy="153714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85254" y="248609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5648858" y="3612002"/>
            <a:ext cx="619595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" name="Oval 30"/>
          <p:cNvSpPr/>
          <p:nvPr/>
        </p:nvSpPr>
        <p:spPr>
          <a:xfrm>
            <a:off x="11066379" y="2330306"/>
            <a:ext cx="676089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Oval 31"/>
          <p:cNvSpPr/>
          <p:nvPr/>
        </p:nvSpPr>
        <p:spPr>
          <a:xfrm>
            <a:off x="11225545" y="365940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Oval 32"/>
          <p:cNvSpPr/>
          <p:nvPr/>
        </p:nvSpPr>
        <p:spPr>
          <a:xfrm>
            <a:off x="9156557" y="594333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Oval 33"/>
          <p:cNvSpPr/>
          <p:nvPr/>
        </p:nvSpPr>
        <p:spPr>
          <a:xfrm>
            <a:off x="8014525" y="1166444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Oval 34"/>
          <p:cNvSpPr/>
          <p:nvPr/>
        </p:nvSpPr>
        <p:spPr>
          <a:xfrm>
            <a:off x="7909944" y="135628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6176319" y="1817062"/>
            <a:ext cx="587007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7" name="Oval 36"/>
          <p:cNvSpPr/>
          <p:nvPr/>
        </p:nvSpPr>
        <p:spPr>
          <a:xfrm>
            <a:off x="4925307" y="2199231"/>
            <a:ext cx="624182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Oval 37"/>
          <p:cNvSpPr/>
          <p:nvPr/>
        </p:nvSpPr>
        <p:spPr>
          <a:xfrm>
            <a:off x="1320531" y="2015177"/>
            <a:ext cx="629440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5051" y="5397364"/>
            <a:ext cx="601382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0" name="Oval 39"/>
          <p:cNvSpPr/>
          <p:nvPr/>
        </p:nvSpPr>
        <p:spPr>
          <a:xfrm>
            <a:off x="1252053" y="3776828"/>
            <a:ext cx="697918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" name="Oval 40"/>
          <p:cNvSpPr/>
          <p:nvPr/>
        </p:nvSpPr>
        <p:spPr>
          <a:xfrm>
            <a:off x="2543800" y="2319214"/>
            <a:ext cx="588087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Oval 41"/>
          <p:cNvSpPr/>
          <p:nvPr/>
        </p:nvSpPr>
        <p:spPr>
          <a:xfrm>
            <a:off x="6542444" y="57482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4331916" y="158971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3663386" y="1657844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75293" y="1981093"/>
            <a:ext cx="44176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6000405" y="4940579"/>
            <a:ext cx="709812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" name="Oval 46"/>
          <p:cNvSpPr/>
          <p:nvPr/>
        </p:nvSpPr>
        <p:spPr>
          <a:xfrm>
            <a:off x="2440044" y="4834678"/>
            <a:ext cx="691843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8" name="Oval 47"/>
          <p:cNvSpPr/>
          <p:nvPr/>
        </p:nvSpPr>
        <p:spPr>
          <a:xfrm>
            <a:off x="5085954" y="3979317"/>
            <a:ext cx="658569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9" name="Oval 48"/>
          <p:cNvSpPr/>
          <p:nvPr/>
        </p:nvSpPr>
        <p:spPr>
          <a:xfrm>
            <a:off x="6553881" y="4269299"/>
            <a:ext cx="652960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0" name="Oval 49"/>
          <p:cNvSpPr/>
          <p:nvPr/>
        </p:nvSpPr>
        <p:spPr>
          <a:xfrm>
            <a:off x="8166484" y="3549703"/>
            <a:ext cx="631185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1" name="Oval 50"/>
          <p:cNvSpPr/>
          <p:nvPr/>
        </p:nvSpPr>
        <p:spPr>
          <a:xfrm>
            <a:off x="11445743" y="3840394"/>
            <a:ext cx="656229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2" name="Oval 51"/>
          <p:cNvSpPr/>
          <p:nvPr/>
        </p:nvSpPr>
        <p:spPr>
          <a:xfrm>
            <a:off x="10251668" y="3014954"/>
            <a:ext cx="655818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" name="Oval 52"/>
          <p:cNvSpPr/>
          <p:nvPr/>
        </p:nvSpPr>
        <p:spPr>
          <a:xfrm>
            <a:off x="11225546" y="5799507"/>
            <a:ext cx="635462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4" name="Oval 53"/>
          <p:cNvSpPr/>
          <p:nvPr/>
        </p:nvSpPr>
        <p:spPr>
          <a:xfrm>
            <a:off x="7017417" y="5931281"/>
            <a:ext cx="677014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55" name="Oval 54"/>
          <p:cNvSpPr/>
          <p:nvPr/>
        </p:nvSpPr>
        <p:spPr>
          <a:xfrm>
            <a:off x="9395165" y="4528028"/>
            <a:ext cx="593718" cy="4567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4400" y="57482"/>
            <a:ext cx="33423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TASK Challenge</a:t>
            </a:r>
            <a:r>
              <a:rPr lang="en-GB" sz="1200" b="1" dirty="0">
                <a:solidFill>
                  <a:srgbClr val="FF0000"/>
                </a:solidFill>
              </a:rPr>
              <a:t>: Try to name as many of these products as you can and complete the details for each one in the table on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422517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47873"/>
              </p:ext>
            </p:extLst>
          </p:nvPr>
        </p:nvGraphicFramePr>
        <p:xfrm>
          <a:off x="326570" y="182876"/>
          <a:ext cx="11534505" cy="653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579">
                  <a:extLst>
                    <a:ext uri="{9D8B030D-6E8A-4147-A177-3AD203B41FA5}">
                      <a16:colId xmlns:a16="http://schemas.microsoft.com/office/drawing/2014/main" val="734545834"/>
                    </a:ext>
                  </a:extLst>
                </a:gridCol>
                <a:gridCol w="2181497">
                  <a:extLst>
                    <a:ext uri="{9D8B030D-6E8A-4147-A177-3AD203B41FA5}">
                      <a16:colId xmlns:a16="http://schemas.microsoft.com/office/drawing/2014/main" val="4602791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49118671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421783511"/>
                    </a:ext>
                  </a:extLst>
                </a:gridCol>
                <a:gridCol w="4010298">
                  <a:extLst>
                    <a:ext uri="{9D8B030D-6E8A-4147-A177-3AD203B41FA5}">
                      <a16:colId xmlns:a16="http://schemas.microsoft.com/office/drawing/2014/main" val="1115012476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Name of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made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Manufacturing processes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0116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5659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6776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2534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0141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56355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3822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9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6570" y="182876"/>
          <a:ext cx="11534505" cy="653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579">
                  <a:extLst>
                    <a:ext uri="{9D8B030D-6E8A-4147-A177-3AD203B41FA5}">
                      <a16:colId xmlns:a16="http://schemas.microsoft.com/office/drawing/2014/main" val="734545834"/>
                    </a:ext>
                  </a:extLst>
                </a:gridCol>
                <a:gridCol w="2181497">
                  <a:extLst>
                    <a:ext uri="{9D8B030D-6E8A-4147-A177-3AD203B41FA5}">
                      <a16:colId xmlns:a16="http://schemas.microsoft.com/office/drawing/2014/main" val="4602791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49118671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421783511"/>
                    </a:ext>
                  </a:extLst>
                </a:gridCol>
                <a:gridCol w="4010298">
                  <a:extLst>
                    <a:ext uri="{9D8B030D-6E8A-4147-A177-3AD203B41FA5}">
                      <a16:colId xmlns:a16="http://schemas.microsoft.com/office/drawing/2014/main" val="1115012476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Name of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made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Manufacturing processes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0116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5659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6776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2534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0141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56355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3822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14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6570" y="182876"/>
          <a:ext cx="11534505" cy="653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579">
                  <a:extLst>
                    <a:ext uri="{9D8B030D-6E8A-4147-A177-3AD203B41FA5}">
                      <a16:colId xmlns:a16="http://schemas.microsoft.com/office/drawing/2014/main" val="734545834"/>
                    </a:ext>
                  </a:extLst>
                </a:gridCol>
                <a:gridCol w="2181497">
                  <a:extLst>
                    <a:ext uri="{9D8B030D-6E8A-4147-A177-3AD203B41FA5}">
                      <a16:colId xmlns:a16="http://schemas.microsoft.com/office/drawing/2014/main" val="4602791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49118671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421783511"/>
                    </a:ext>
                  </a:extLst>
                </a:gridCol>
                <a:gridCol w="4010298">
                  <a:extLst>
                    <a:ext uri="{9D8B030D-6E8A-4147-A177-3AD203B41FA5}">
                      <a16:colId xmlns:a16="http://schemas.microsoft.com/office/drawing/2014/main" val="1115012476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Name of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made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Manufacturing processes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0116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5659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6776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2534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0141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56355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3822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49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6570" y="182876"/>
          <a:ext cx="11534505" cy="653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579">
                  <a:extLst>
                    <a:ext uri="{9D8B030D-6E8A-4147-A177-3AD203B41FA5}">
                      <a16:colId xmlns:a16="http://schemas.microsoft.com/office/drawing/2014/main" val="734545834"/>
                    </a:ext>
                  </a:extLst>
                </a:gridCol>
                <a:gridCol w="2181497">
                  <a:extLst>
                    <a:ext uri="{9D8B030D-6E8A-4147-A177-3AD203B41FA5}">
                      <a16:colId xmlns:a16="http://schemas.microsoft.com/office/drawing/2014/main" val="4602791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49118671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421783511"/>
                    </a:ext>
                  </a:extLst>
                </a:gridCol>
                <a:gridCol w="4010298">
                  <a:extLst>
                    <a:ext uri="{9D8B030D-6E8A-4147-A177-3AD203B41FA5}">
                      <a16:colId xmlns:a16="http://schemas.microsoft.com/office/drawing/2014/main" val="1115012476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Name of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made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Manufacturing processes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0116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5659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6776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2534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0141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56355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3822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9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6570" y="182876"/>
          <a:ext cx="11534505" cy="653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579">
                  <a:extLst>
                    <a:ext uri="{9D8B030D-6E8A-4147-A177-3AD203B41FA5}">
                      <a16:colId xmlns:a16="http://schemas.microsoft.com/office/drawing/2014/main" val="734545834"/>
                    </a:ext>
                  </a:extLst>
                </a:gridCol>
                <a:gridCol w="2181497">
                  <a:extLst>
                    <a:ext uri="{9D8B030D-6E8A-4147-A177-3AD203B41FA5}">
                      <a16:colId xmlns:a16="http://schemas.microsoft.com/office/drawing/2014/main" val="4602791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49118671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421783511"/>
                    </a:ext>
                  </a:extLst>
                </a:gridCol>
                <a:gridCol w="4010298">
                  <a:extLst>
                    <a:ext uri="{9D8B030D-6E8A-4147-A177-3AD203B41FA5}">
                      <a16:colId xmlns:a16="http://schemas.microsoft.com/office/drawing/2014/main" val="1115012476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Name of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made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Material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Manufacturing processes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0116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5659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6776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2534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0141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56355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38228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6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990" y="24580"/>
            <a:ext cx="554513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Wood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what are the working properties of these different types</a:t>
            </a:r>
          </a:p>
          <a:p>
            <a:pPr>
              <a:defRPr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of wood? Annotate each picture.</a:t>
            </a:r>
          </a:p>
        </p:txBody>
      </p:sp>
      <p:pic>
        <p:nvPicPr>
          <p:cNvPr id="5123" name="Picture 6" descr="http://www.theoaksofdublin.com/the-OAKS-FINAL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" y="2275176"/>
            <a:ext cx="2381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ttp://www.uacd.org/zones/Zone1/BoxElder/Tree%20Sale/PHOTOS/Evergreen%20Trees/Blue%20Douglas%20Fir/blue_douglas_fir_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420939"/>
            <a:ext cx="262413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lyw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41" y="735073"/>
            <a:ext cx="36718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289" y="333376"/>
            <a:ext cx="5545137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Plastics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what are the working properties of these different types of plastics? Annotate each picture.</a:t>
            </a:r>
          </a:p>
          <a:p>
            <a:pPr>
              <a:defRPr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Plastic red bucket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85" y="3676073"/>
            <a:ext cx="3128414" cy="3061136"/>
          </a:xfrm>
          <a:prstGeom prst="rect">
            <a:avLst/>
          </a:prstGeom>
        </p:spPr>
      </p:pic>
      <p:pic>
        <p:nvPicPr>
          <p:cNvPr id="4" name="Picture 3" descr="Jeri’s Organizing &amp; Decluttering News: 3 Innovative Foo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73" y="1229375"/>
            <a:ext cx="2919453" cy="2902960"/>
          </a:xfrm>
          <a:prstGeom prst="rect">
            <a:avLst/>
          </a:prstGeom>
        </p:spPr>
      </p:pic>
      <p:pic>
        <p:nvPicPr>
          <p:cNvPr id="5" name="Picture 4" descr="Amber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1" y="2680855"/>
            <a:ext cx="3710540" cy="27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289" y="333376"/>
            <a:ext cx="5545137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Metals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what are the working properties of these different types</a:t>
            </a:r>
          </a:p>
          <a:p>
            <a:pPr>
              <a:defRPr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of metals? Annotate each picture.</a:t>
            </a:r>
          </a:p>
          <a:p>
            <a:pPr>
              <a:defRPr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Χρυσάφι, χρυσός | Ονειροκρίτη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01" y="406400"/>
            <a:ext cx="3908499" cy="2530763"/>
          </a:xfrm>
          <a:prstGeom prst="rect">
            <a:avLst/>
          </a:prstGeom>
        </p:spPr>
      </p:pic>
      <p:pic>
        <p:nvPicPr>
          <p:cNvPr id="4" name="Picture 3" descr="thermodynamics - The outside of a steel teapot is hot 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75" y="3765931"/>
            <a:ext cx="3381204" cy="2664692"/>
          </a:xfrm>
          <a:prstGeom prst="rect">
            <a:avLst/>
          </a:prstGeom>
        </p:spPr>
      </p:pic>
      <p:pic>
        <p:nvPicPr>
          <p:cNvPr id="5" name="Picture 4" descr="File:Black diamond alloy wheels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29" y="2178662"/>
            <a:ext cx="3327308" cy="3488048"/>
          </a:xfrm>
          <a:prstGeom prst="rect">
            <a:avLst/>
          </a:prstGeom>
        </p:spPr>
      </p:pic>
      <p:pic>
        <p:nvPicPr>
          <p:cNvPr id="6" name="Picture 5" descr="Indonesia’s Construction Materials Sector | GB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4" y="2692807"/>
            <a:ext cx="3810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141" y="191793"/>
            <a:ext cx="11300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Plastic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what plastics could be used in these products and why?</a:t>
            </a:r>
          </a:p>
        </p:txBody>
      </p:sp>
      <p:pic>
        <p:nvPicPr>
          <p:cNvPr id="7171" name="Picture 10" descr="http://new.skoda-auto.com/PublishingImages/4all/model/tour/look_detail_298x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6" y="1172370"/>
            <a:ext cx="2376487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regalpolythene.com/images/black-polythene-refuse-s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57" y="3424239"/>
            <a:ext cx="28797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mould-it.com/images/building/large/bucke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57" y="1172370"/>
            <a:ext cx="2346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://www.qpmstationery.com/Images/Products/MonaAmiWhiteBoardMarker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4" y="4365626"/>
            <a:ext cx="352901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859678" y="252983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Acrylic</a:t>
            </a:r>
            <a:endParaRPr lang="en-GB" altLang="en-US" sz="2800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859678" y="4860426"/>
            <a:ext cx="2267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Polystyrene</a:t>
            </a:r>
            <a:endParaRPr lang="en-GB" altLang="en-US" sz="280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823959" y="1417321"/>
            <a:ext cx="2303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Polythene</a:t>
            </a:r>
            <a:endParaRPr lang="en-GB" altLang="en-US" sz="28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859678" y="3679687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Polythene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538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289" y="333376"/>
            <a:ext cx="55451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Plastic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what plastics could be used in these products?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847851" y="378936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/>
              <a:t>Acrylic-</a:t>
            </a:r>
            <a:r>
              <a:rPr lang="en-GB" altLang="en-US" sz="2400" dirty="0"/>
              <a:t> see through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087939" y="5589589"/>
            <a:ext cx="201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Polystyrene-</a:t>
            </a:r>
            <a:r>
              <a:rPr lang="en-GB" altLang="en-US" sz="2400"/>
              <a:t> cheap, hard and colourful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8040688" y="2997200"/>
            <a:ext cx="2303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Polythene</a:t>
            </a:r>
            <a:r>
              <a:rPr lang="en-GB" altLang="en-US" sz="2400"/>
              <a:t> (high density)- tough</a:t>
            </a:r>
          </a:p>
        </p:txBody>
      </p:sp>
      <p:pic>
        <p:nvPicPr>
          <p:cNvPr id="8198" name="Picture 10" descr="http://new.skoda-auto.com/PublishingImages/4all/model/tour/look_detail_298x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484313"/>
            <a:ext cx="18573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http://www.regalpolythene.com/images/black-polythene-refuse-s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412876"/>
            <a:ext cx="23050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http://www.mould-it.com/images/building/large/bucke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052513"/>
            <a:ext cx="19097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 descr="http://www.qpmstationery.com/Images/Products/MonaAmiWhiteBoardMarker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5095875"/>
            <a:ext cx="2303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4943476" y="3644901"/>
            <a:ext cx="2447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Polythene</a:t>
            </a:r>
            <a:r>
              <a:rPr lang="en-GB" altLang="en-US" sz="2400"/>
              <a:t> (low density)-</a:t>
            </a:r>
          </a:p>
          <a:p>
            <a:pPr eaLnBrk="1" hangingPunct="1"/>
            <a:r>
              <a:rPr lang="en-GB" altLang="en-US" sz="2400"/>
              <a:t>Soft and flexible</a:t>
            </a:r>
          </a:p>
        </p:txBody>
      </p:sp>
    </p:spTree>
    <p:extLst>
      <p:ext uri="{BB962C8B-B14F-4D97-AF65-F5344CB8AC3E}">
        <p14:creationId xmlns:p14="http://schemas.microsoft.com/office/powerpoint/2010/main" val="308026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ttp://www.rousehighschoolband.com/images/tub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2" y="941389"/>
            <a:ext cx="29829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make-my-own-house.com/images/drillbit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3"/>
          <a:stretch>
            <a:fillRect/>
          </a:stretch>
        </p:blipFill>
        <p:spPr bwMode="auto">
          <a:xfrm>
            <a:off x="3821113" y="1038803"/>
            <a:ext cx="25955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artistic-license-inc.com/b2b/pics/Electric_C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5" y="754352"/>
            <a:ext cx="23304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www.lakewoodconferences.com/direct/dbimage/50261151/Stainless_Steel_Cutlery__JY005B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4" y="4113214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http://www.zcars.com.au/images/2008-subaru-wrc-concept-ca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92" y="3452309"/>
            <a:ext cx="46609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621609" y="3275290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Mild steel</a:t>
            </a:r>
            <a:endParaRPr lang="en-GB" altLang="en-US" sz="280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621609" y="4322785"/>
            <a:ext cx="2303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copper</a:t>
            </a:r>
            <a:endParaRPr lang="en-GB" altLang="en-US" sz="28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9284996" y="5147797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Carbon steel</a:t>
            </a:r>
            <a:endParaRPr lang="en-GB" altLang="en-US" sz="2800" dirty="0"/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9401021" y="2324810"/>
            <a:ext cx="3005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Stainless steel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9751929" y="1221011"/>
            <a:ext cx="2303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/>
              <a:t>Brass</a:t>
            </a:r>
            <a:endParaRPr lang="en-GB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6676" y="85865"/>
            <a:ext cx="9864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Metal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what metals have been used for these products?  Why?</a:t>
            </a:r>
          </a:p>
        </p:txBody>
      </p:sp>
    </p:spTree>
    <p:extLst>
      <p:ext uri="{BB962C8B-B14F-4D97-AF65-F5344CB8AC3E}">
        <p14:creationId xmlns:p14="http://schemas.microsoft.com/office/powerpoint/2010/main" val="297880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333376"/>
            <a:ext cx="9864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Metal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what metals have been used for these products?  Why?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919288" y="3416300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/>
              <a:t>Brass</a:t>
            </a:r>
            <a:endParaRPr lang="en-GB" altLang="en-US" sz="1400" dirty="0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8660391" y="5294314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/>
              <a:t>Mild steel</a:t>
            </a:r>
            <a:endParaRPr lang="en-GB" altLang="en-US" sz="1400" dirty="0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0406352" y="2741614"/>
            <a:ext cx="230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/>
              <a:t>copper</a:t>
            </a:r>
            <a:endParaRPr lang="en-GB" altLang="en-US" sz="1400" dirty="0"/>
          </a:p>
        </p:txBody>
      </p:sp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5448301" y="3500439"/>
            <a:ext cx="244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/>
              <a:t>Carbon steel</a:t>
            </a:r>
            <a:endParaRPr lang="en-GB" altLang="en-US" sz="1400" dirty="0"/>
          </a:p>
        </p:txBody>
      </p:sp>
      <p:pic>
        <p:nvPicPr>
          <p:cNvPr id="10247" name="Picture 2" descr="http://www.rousehighschoolband.com/images/tub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981076"/>
            <a:ext cx="25558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http://www.make-my-own-house.com/images/drillbit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3"/>
          <a:stretch>
            <a:fillRect/>
          </a:stretch>
        </p:blipFill>
        <p:spPr bwMode="auto">
          <a:xfrm>
            <a:off x="4727575" y="981076"/>
            <a:ext cx="27368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http://www.artistic-license-inc.com/b2b/pics/Electric_C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25" y="411164"/>
            <a:ext cx="23304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http://www.lakewoodconferences.com/direct/dbimage/50261151/Stainless_Steel_Cutlery__JY005B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249017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http://www.zcars.com.au/images/2008-subaru-wrc-concept-ca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09" y="3379789"/>
            <a:ext cx="37226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3863181" y="6431110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/>
              <a:t>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132850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t0.gstatic.com/images?q=tbn:YRBEZv5qtpBsjM:http://brainsonfire.com/blog/wp-content/uploads/2009/06/new-coke-1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6" y="1246369"/>
            <a:ext cx="18637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http://t3.gstatic.com/images?q=tbn:4Q8f3V0SvJ0eXM:http://www.robertopiecollection.com/Application/Images/Newpics/02PAC46m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31" y="1372575"/>
            <a:ext cx="1639887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corrugated%20greenhouse_10x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18" y="1205275"/>
            <a:ext cx="27193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135188" y="386080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Which is the odd one out?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Why is the green house the odd one out?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Why is the bean can the odd one out?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446" y="139482"/>
            <a:ext cx="1189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Think about the Manufacturing Processes used to make these Products</a:t>
            </a:r>
          </a:p>
        </p:txBody>
      </p:sp>
    </p:spTree>
    <p:extLst>
      <p:ext uri="{BB962C8B-B14F-4D97-AF65-F5344CB8AC3E}">
        <p14:creationId xmlns:p14="http://schemas.microsoft.com/office/powerpoint/2010/main" val="321572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428</Words>
  <Application>Microsoft Office PowerPoint</Application>
  <PresentationFormat>Widescreen</PresentationFormat>
  <Paragraphs>116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Yr 12 Re-cap Starter Test  Materials and their Working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Euripides</dc:creator>
  <cp:lastModifiedBy>Sally Robinson</cp:lastModifiedBy>
  <cp:revision>25</cp:revision>
  <cp:lastPrinted>2018-12-11T15:13:35Z</cp:lastPrinted>
  <dcterms:created xsi:type="dcterms:W3CDTF">2018-12-11T12:36:35Z</dcterms:created>
  <dcterms:modified xsi:type="dcterms:W3CDTF">2025-06-09T09:09:19Z</dcterms:modified>
</cp:coreProperties>
</file>