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68" r:id="rId6"/>
    <p:sldId id="259" r:id="rId7"/>
    <p:sldId id="260" r:id="rId8"/>
    <p:sldId id="283" r:id="rId9"/>
    <p:sldId id="261" r:id="rId10"/>
    <p:sldId id="263" r:id="rId11"/>
    <p:sldId id="264" r:id="rId12"/>
    <p:sldId id="265"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76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0AC68EF-7B7A-46A4-A574-337D408230E7}"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CECD5B-A98A-4B5C-B73C-9AFDEEA3E57F}" type="slidenum">
              <a:rPr lang="en-GB" smtClean="0"/>
              <a:t>‹#›</a:t>
            </a:fld>
            <a:endParaRPr lang="en-GB"/>
          </a:p>
        </p:txBody>
      </p:sp>
    </p:spTree>
    <p:extLst>
      <p:ext uri="{BB962C8B-B14F-4D97-AF65-F5344CB8AC3E}">
        <p14:creationId xmlns:p14="http://schemas.microsoft.com/office/powerpoint/2010/main" val="3103190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AC68EF-7B7A-46A4-A574-337D408230E7}"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CECD5B-A98A-4B5C-B73C-9AFDEEA3E57F}" type="slidenum">
              <a:rPr lang="en-GB" smtClean="0"/>
              <a:t>‹#›</a:t>
            </a:fld>
            <a:endParaRPr lang="en-GB"/>
          </a:p>
        </p:txBody>
      </p:sp>
    </p:spTree>
    <p:extLst>
      <p:ext uri="{BB962C8B-B14F-4D97-AF65-F5344CB8AC3E}">
        <p14:creationId xmlns:p14="http://schemas.microsoft.com/office/powerpoint/2010/main" val="578007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AC68EF-7B7A-46A4-A574-337D408230E7}"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CECD5B-A98A-4B5C-B73C-9AFDEEA3E57F}" type="slidenum">
              <a:rPr lang="en-GB" smtClean="0"/>
              <a:t>‹#›</a:t>
            </a:fld>
            <a:endParaRPr lang="en-GB"/>
          </a:p>
        </p:txBody>
      </p:sp>
    </p:spTree>
    <p:extLst>
      <p:ext uri="{BB962C8B-B14F-4D97-AF65-F5344CB8AC3E}">
        <p14:creationId xmlns:p14="http://schemas.microsoft.com/office/powerpoint/2010/main" val="524032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AC68EF-7B7A-46A4-A574-337D408230E7}"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CECD5B-A98A-4B5C-B73C-9AFDEEA3E57F}" type="slidenum">
              <a:rPr lang="en-GB" smtClean="0"/>
              <a:t>‹#›</a:t>
            </a:fld>
            <a:endParaRPr lang="en-GB"/>
          </a:p>
        </p:txBody>
      </p:sp>
    </p:spTree>
    <p:extLst>
      <p:ext uri="{BB962C8B-B14F-4D97-AF65-F5344CB8AC3E}">
        <p14:creationId xmlns:p14="http://schemas.microsoft.com/office/powerpoint/2010/main" val="4000665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0AC68EF-7B7A-46A4-A574-337D408230E7}"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CECD5B-A98A-4B5C-B73C-9AFDEEA3E57F}" type="slidenum">
              <a:rPr lang="en-GB" smtClean="0"/>
              <a:t>‹#›</a:t>
            </a:fld>
            <a:endParaRPr lang="en-GB"/>
          </a:p>
        </p:txBody>
      </p:sp>
    </p:spTree>
    <p:extLst>
      <p:ext uri="{BB962C8B-B14F-4D97-AF65-F5344CB8AC3E}">
        <p14:creationId xmlns:p14="http://schemas.microsoft.com/office/powerpoint/2010/main" val="3667334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AC68EF-7B7A-46A4-A574-337D408230E7}" type="datetimeFigureOut">
              <a:rPr lang="en-GB" smtClean="0"/>
              <a:t>09/06/2025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CECD5B-A98A-4B5C-B73C-9AFDEEA3E57F}" type="slidenum">
              <a:rPr lang="en-GB" smtClean="0"/>
              <a:t>‹#›</a:t>
            </a:fld>
            <a:endParaRPr lang="en-GB"/>
          </a:p>
        </p:txBody>
      </p:sp>
    </p:spTree>
    <p:extLst>
      <p:ext uri="{BB962C8B-B14F-4D97-AF65-F5344CB8AC3E}">
        <p14:creationId xmlns:p14="http://schemas.microsoft.com/office/powerpoint/2010/main" val="2112941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AC68EF-7B7A-46A4-A574-337D408230E7}" type="datetimeFigureOut">
              <a:rPr lang="en-GB" smtClean="0"/>
              <a:t>09/06/2025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8CECD5B-A98A-4B5C-B73C-9AFDEEA3E57F}" type="slidenum">
              <a:rPr lang="en-GB" smtClean="0"/>
              <a:t>‹#›</a:t>
            </a:fld>
            <a:endParaRPr lang="en-GB"/>
          </a:p>
        </p:txBody>
      </p:sp>
    </p:spTree>
    <p:extLst>
      <p:ext uri="{BB962C8B-B14F-4D97-AF65-F5344CB8AC3E}">
        <p14:creationId xmlns:p14="http://schemas.microsoft.com/office/powerpoint/2010/main" val="1620170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0AC68EF-7B7A-46A4-A574-337D408230E7}" type="datetimeFigureOut">
              <a:rPr lang="en-GB" smtClean="0"/>
              <a:t>09/06/2025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8CECD5B-A98A-4B5C-B73C-9AFDEEA3E57F}" type="slidenum">
              <a:rPr lang="en-GB" smtClean="0"/>
              <a:t>‹#›</a:t>
            </a:fld>
            <a:endParaRPr lang="en-GB"/>
          </a:p>
        </p:txBody>
      </p:sp>
    </p:spTree>
    <p:extLst>
      <p:ext uri="{BB962C8B-B14F-4D97-AF65-F5344CB8AC3E}">
        <p14:creationId xmlns:p14="http://schemas.microsoft.com/office/powerpoint/2010/main" val="3881810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AC68EF-7B7A-46A4-A574-337D408230E7}" type="datetimeFigureOut">
              <a:rPr lang="en-GB" smtClean="0"/>
              <a:t>09/06/2025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8CECD5B-A98A-4B5C-B73C-9AFDEEA3E57F}" type="slidenum">
              <a:rPr lang="en-GB" smtClean="0"/>
              <a:t>‹#›</a:t>
            </a:fld>
            <a:endParaRPr lang="en-GB"/>
          </a:p>
        </p:txBody>
      </p:sp>
    </p:spTree>
    <p:extLst>
      <p:ext uri="{BB962C8B-B14F-4D97-AF65-F5344CB8AC3E}">
        <p14:creationId xmlns:p14="http://schemas.microsoft.com/office/powerpoint/2010/main" val="2316070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0AC68EF-7B7A-46A4-A574-337D408230E7}" type="datetimeFigureOut">
              <a:rPr lang="en-GB" smtClean="0"/>
              <a:t>09/06/2025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CECD5B-A98A-4B5C-B73C-9AFDEEA3E57F}" type="slidenum">
              <a:rPr lang="en-GB" smtClean="0"/>
              <a:t>‹#›</a:t>
            </a:fld>
            <a:endParaRPr lang="en-GB"/>
          </a:p>
        </p:txBody>
      </p:sp>
    </p:spTree>
    <p:extLst>
      <p:ext uri="{BB962C8B-B14F-4D97-AF65-F5344CB8AC3E}">
        <p14:creationId xmlns:p14="http://schemas.microsoft.com/office/powerpoint/2010/main" val="4219599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0AC68EF-7B7A-46A4-A574-337D408230E7}" type="datetimeFigureOut">
              <a:rPr lang="en-GB" smtClean="0"/>
              <a:t>09/06/2025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CECD5B-A98A-4B5C-B73C-9AFDEEA3E57F}" type="slidenum">
              <a:rPr lang="en-GB" smtClean="0"/>
              <a:t>‹#›</a:t>
            </a:fld>
            <a:endParaRPr lang="en-GB"/>
          </a:p>
        </p:txBody>
      </p:sp>
    </p:spTree>
    <p:extLst>
      <p:ext uri="{BB962C8B-B14F-4D97-AF65-F5344CB8AC3E}">
        <p14:creationId xmlns:p14="http://schemas.microsoft.com/office/powerpoint/2010/main" val="2491713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AC68EF-7B7A-46A4-A574-337D408230E7}" type="datetimeFigureOut">
              <a:rPr lang="en-GB" smtClean="0"/>
              <a:t>09/06/2025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ECD5B-A98A-4B5C-B73C-9AFDEEA3E57F}" type="slidenum">
              <a:rPr lang="en-GB" smtClean="0"/>
              <a:t>‹#›</a:t>
            </a:fld>
            <a:endParaRPr lang="en-GB"/>
          </a:p>
        </p:txBody>
      </p:sp>
    </p:spTree>
    <p:extLst>
      <p:ext uri="{BB962C8B-B14F-4D97-AF65-F5344CB8AC3E}">
        <p14:creationId xmlns:p14="http://schemas.microsoft.com/office/powerpoint/2010/main" val="3202449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6.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scie.org.uk/personalisation/introduction/what-i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slide" Target="slide25.xml"/><Relationship Id="rId4" Type="http://schemas.openxmlformats.org/officeDocument/2006/relationships/slide" Target="slide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0" y="0"/>
            <a:ext cx="12192000" cy="6867525"/>
          </a:xfrm>
          <a:prstGeom prst="rect">
            <a:avLst/>
          </a:prstGeom>
        </p:spPr>
      </p:pic>
      <p:pic>
        <p:nvPicPr>
          <p:cNvPr id="8" name="Picture 7"/>
          <p:cNvPicPr>
            <a:picLocks noChangeAspect="1"/>
          </p:cNvPicPr>
          <p:nvPr/>
        </p:nvPicPr>
        <p:blipFill>
          <a:blip r:embed="rId3">
            <a:duotone>
              <a:prstClr val="black"/>
              <a:srgbClr val="FF0000">
                <a:tint val="45000"/>
                <a:satMod val="400000"/>
              </a:srgbClr>
            </a:duotone>
            <a:extLst>
              <a:ext uri="{28A0092B-C50C-407E-A947-70E740481C1C}">
                <a14:useLocalDpi xmlns:a14="http://schemas.microsoft.com/office/drawing/2010/main" val="0"/>
              </a:ext>
            </a:extLst>
          </a:blip>
          <a:stretch>
            <a:fillRect/>
          </a:stretch>
        </p:blipFill>
        <p:spPr>
          <a:xfrm>
            <a:off x="5248275" y="2320925"/>
            <a:ext cx="6267450" cy="514350"/>
          </a:xfrm>
          <a:prstGeom prst="rect">
            <a:avLst/>
          </a:prstGeom>
        </p:spPr>
      </p:pic>
    </p:spTree>
    <p:extLst>
      <p:ext uri="{BB962C8B-B14F-4D97-AF65-F5344CB8AC3E}">
        <p14:creationId xmlns:p14="http://schemas.microsoft.com/office/powerpoint/2010/main" val="2959656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What is the main thing we need to survive in the modern world?</a:t>
            </a:r>
          </a:p>
        </p:txBody>
      </p:sp>
      <p:pic>
        <p:nvPicPr>
          <p:cNvPr id="6" name="Picture 5"/>
          <p:cNvPicPr>
            <a:picLocks noChangeAspect="1"/>
          </p:cNvPicPr>
          <p:nvPr/>
        </p:nvPicPr>
        <p:blipFill>
          <a:blip r:embed="rId2"/>
          <a:stretch>
            <a:fillRect/>
          </a:stretch>
        </p:blipFill>
        <p:spPr>
          <a:xfrm>
            <a:off x="3360261" y="2205037"/>
            <a:ext cx="5917089" cy="3687763"/>
          </a:xfrm>
          <a:prstGeom prst="rect">
            <a:avLst/>
          </a:prstGeom>
        </p:spPr>
      </p:pic>
    </p:spTree>
    <p:extLst>
      <p:ext uri="{BB962C8B-B14F-4D97-AF65-F5344CB8AC3E}">
        <p14:creationId xmlns:p14="http://schemas.microsoft.com/office/powerpoint/2010/main" val="2348545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746125"/>
            <a:ext cx="10515600" cy="1325563"/>
          </a:xfrm>
        </p:spPr>
        <p:txBody>
          <a:bodyPr>
            <a:normAutofit fontScale="90000"/>
          </a:bodyPr>
          <a:lstStyle/>
          <a:p>
            <a:pPr algn="ctr"/>
            <a:r>
              <a:rPr lang="en-GB" b="1" dirty="0"/>
              <a:t>Personalisation is more than just about money, e.g. access to services, transport, leisure, strengthening communities.</a:t>
            </a:r>
          </a:p>
        </p:txBody>
      </p:sp>
      <p:pic>
        <p:nvPicPr>
          <p:cNvPr id="5" name="Picture 4"/>
          <p:cNvPicPr>
            <a:picLocks noChangeAspect="1"/>
          </p:cNvPicPr>
          <p:nvPr/>
        </p:nvPicPr>
        <p:blipFill>
          <a:blip r:embed="rId2"/>
          <a:stretch>
            <a:fillRect/>
          </a:stretch>
        </p:blipFill>
        <p:spPr>
          <a:xfrm>
            <a:off x="4089662" y="2543174"/>
            <a:ext cx="4319326" cy="3235325"/>
          </a:xfrm>
          <a:prstGeom prst="rect">
            <a:avLst/>
          </a:prstGeom>
        </p:spPr>
      </p:pic>
    </p:spTree>
    <p:extLst>
      <p:ext uri="{BB962C8B-B14F-4D97-AF65-F5344CB8AC3E}">
        <p14:creationId xmlns:p14="http://schemas.microsoft.com/office/powerpoint/2010/main" val="2748413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900" y="1050925"/>
            <a:ext cx="10515600" cy="1325563"/>
          </a:xfrm>
        </p:spPr>
        <p:txBody>
          <a:bodyPr>
            <a:normAutofit fontScale="90000"/>
          </a:bodyPr>
          <a:lstStyle/>
          <a:p>
            <a:pPr algn="ctr"/>
            <a:r>
              <a:rPr lang="en-GB" b="1" dirty="0"/>
              <a:t>The implications for social care professionals, e.g. their aim is to enable and empower individuals, not fix their ‘problems’.</a:t>
            </a:r>
            <a:br>
              <a:rPr lang="en-GB" b="1" dirty="0"/>
            </a:br>
            <a:endParaRPr lang="en-GB"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0212" y="2507756"/>
            <a:ext cx="6276975" cy="3404094"/>
          </a:xfrm>
          <a:prstGeom prst="rect">
            <a:avLst/>
          </a:prstGeom>
        </p:spPr>
      </p:pic>
    </p:spTree>
    <p:extLst>
      <p:ext uri="{BB962C8B-B14F-4D97-AF65-F5344CB8AC3E}">
        <p14:creationId xmlns:p14="http://schemas.microsoft.com/office/powerpoint/2010/main" val="1790453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699000" y="2235200"/>
            <a:ext cx="2501900" cy="2514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5054600" y="2959100"/>
            <a:ext cx="1814512" cy="1200329"/>
          </a:xfrm>
          <a:prstGeom prst="rect">
            <a:avLst/>
          </a:prstGeom>
          <a:noFill/>
        </p:spPr>
        <p:txBody>
          <a:bodyPr wrap="square" rtlCol="0">
            <a:spAutoFit/>
          </a:bodyPr>
          <a:lstStyle/>
          <a:p>
            <a:pPr algn="ctr"/>
            <a:r>
              <a:rPr lang="en-GB" dirty="0"/>
              <a:t>PERSONILSATION TO AN INDIVIDUAL MEANS </a:t>
            </a:r>
          </a:p>
        </p:txBody>
      </p:sp>
      <p:sp>
        <p:nvSpPr>
          <p:cNvPr id="6" name="Rectangle 5"/>
          <p:cNvSpPr/>
          <p:nvPr/>
        </p:nvSpPr>
        <p:spPr>
          <a:xfrm>
            <a:off x="4699000" y="546100"/>
            <a:ext cx="2070100" cy="584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1987550" y="1879600"/>
            <a:ext cx="2070100" cy="584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1663700" y="3216364"/>
            <a:ext cx="2070100" cy="584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2308225" y="4540428"/>
            <a:ext cx="2070100" cy="584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7759700" y="1879600"/>
            <a:ext cx="2070100" cy="584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8305800" y="3216364"/>
            <a:ext cx="2070100" cy="584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7842250" y="4510131"/>
            <a:ext cx="2070100" cy="584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5114017" y="5023347"/>
            <a:ext cx="2070100" cy="584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 name="Straight Connector 14"/>
          <p:cNvCxnSpPr>
            <a:stCxn id="4" idx="0"/>
          </p:cNvCxnSpPr>
          <p:nvPr/>
        </p:nvCxnSpPr>
        <p:spPr>
          <a:xfrm flipH="1" flipV="1">
            <a:off x="5905500" y="1130300"/>
            <a:ext cx="44450" cy="1104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6932612" y="2235200"/>
            <a:ext cx="790575" cy="482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11" idx="1"/>
          </p:cNvCxnSpPr>
          <p:nvPr/>
        </p:nvCxnSpPr>
        <p:spPr>
          <a:xfrm flipV="1">
            <a:off x="7224712" y="3508464"/>
            <a:ext cx="1081088" cy="798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761162" y="4453160"/>
            <a:ext cx="1081088" cy="296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989637" y="4646019"/>
            <a:ext cx="80963" cy="1068981"/>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3733800" y="3484518"/>
            <a:ext cx="1081088" cy="798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4230687" y="4445000"/>
            <a:ext cx="1019175" cy="37844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a:endCxn id="4" idx="1"/>
          </p:cNvCxnSpPr>
          <p:nvPr/>
        </p:nvCxnSpPr>
        <p:spPr>
          <a:xfrm>
            <a:off x="4070350" y="2152828"/>
            <a:ext cx="995045" cy="450627"/>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854574" y="673100"/>
            <a:ext cx="1927226" cy="369332"/>
          </a:xfrm>
          <a:prstGeom prst="rect">
            <a:avLst/>
          </a:prstGeom>
          <a:noFill/>
        </p:spPr>
        <p:txBody>
          <a:bodyPr wrap="square" rtlCol="0">
            <a:spAutoFit/>
          </a:bodyPr>
          <a:lstStyle/>
          <a:p>
            <a:r>
              <a:rPr lang="en-GB" dirty="0"/>
              <a:t>Addressing needs</a:t>
            </a:r>
          </a:p>
        </p:txBody>
      </p:sp>
      <p:sp>
        <p:nvSpPr>
          <p:cNvPr id="32" name="TextBox 31"/>
          <p:cNvSpPr txBox="1"/>
          <p:nvPr/>
        </p:nvSpPr>
        <p:spPr>
          <a:xfrm>
            <a:off x="8434387" y="1996625"/>
            <a:ext cx="1092517" cy="369332"/>
          </a:xfrm>
          <a:prstGeom prst="rect">
            <a:avLst/>
          </a:prstGeom>
          <a:noFill/>
        </p:spPr>
        <p:txBody>
          <a:bodyPr wrap="square" rtlCol="0">
            <a:spAutoFit/>
          </a:bodyPr>
          <a:lstStyle/>
          <a:p>
            <a:r>
              <a:rPr lang="en-GB" dirty="0"/>
              <a:t>Control</a:t>
            </a:r>
          </a:p>
        </p:txBody>
      </p:sp>
      <p:sp>
        <p:nvSpPr>
          <p:cNvPr id="33" name="TextBox 32"/>
          <p:cNvSpPr txBox="1"/>
          <p:nvPr/>
        </p:nvSpPr>
        <p:spPr>
          <a:xfrm>
            <a:off x="8434387" y="3272818"/>
            <a:ext cx="1827214" cy="372081"/>
          </a:xfrm>
          <a:prstGeom prst="rect">
            <a:avLst/>
          </a:prstGeom>
          <a:noFill/>
        </p:spPr>
        <p:txBody>
          <a:bodyPr wrap="square" rtlCol="0">
            <a:spAutoFit/>
          </a:bodyPr>
          <a:lstStyle/>
          <a:p>
            <a:r>
              <a:rPr lang="en-GB" dirty="0"/>
              <a:t>Independence </a:t>
            </a:r>
          </a:p>
        </p:txBody>
      </p:sp>
      <p:sp>
        <p:nvSpPr>
          <p:cNvPr id="34" name="TextBox 33"/>
          <p:cNvSpPr txBox="1"/>
          <p:nvPr/>
        </p:nvSpPr>
        <p:spPr>
          <a:xfrm>
            <a:off x="8180545" y="4591228"/>
            <a:ext cx="1727200" cy="369332"/>
          </a:xfrm>
          <a:prstGeom prst="rect">
            <a:avLst/>
          </a:prstGeom>
          <a:noFill/>
        </p:spPr>
        <p:txBody>
          <a:bodyPr wrap="square" rtlCol="0">
            <a:spAutoFit/>
          </a:bodyPr>
          <a:lstStyle/>
          <a:p>
            <a:r>
              <a:rPr lang="en-GB" dirty="0"/>
              <a:t>Participation </a:t>
            </a:r>
          </a:p>
        </p:txBody>
      </p:sp>
      <p:sp>
        <p:nvSpPr>
          <p:cNvPr id="35" name="TextBox 34"/>
          <p:cNvSpPr txBox="1"/>
          <p:nvPr/>
        </p:nvSpPr>
        <p:spPr>
          <a:xfrm>
            <a:off x="5610223" y="5149852"/>
            <a:ext cx="1727200" cy="369332"/>
          </a:xfrm>
          <a:prstGeom prst="rect">
            <a:avLst/>
          </a:prstGeom>
          <a:noFill/>
        </p:spPr>
        <p:txBody>
          <a:bodyPr wrap="square" rtlCol="0">
            <a:spAutoFit/>
          </a:bodyPr>
          <a:lstStyle/>
          <a:p>
            <a:r>
              <a:rPr lang="en-GB" dirty="0"/>
              <a:t>Choice</a:t>
            </a:r>
          </a:p>
        </p:txBody>
      </p:sp>
      <p:sp>
        <p:nvSpPr>
          <p:cNvPr id="36" name="TextBox 35"/>
          <p:cNvSpPr txBox="1"/>
          <p:nvPr/>
        </p:nvSpPr>
        <p:spPr>
          <a:xfrm>
            <a:off x="2701130" y="4647862"/>
            <a:ext cx="1727200" cy="369332"/>
          </a:xfrm>
          <a:prstGeom prst="rect">
            <a:avLst/>
          </a:prstGeom>
          <a:noFill/>
        </p:spPr>
        <p:txBody>
          <a:bodyPr wrap="square" rtlCol="0">
            <a:spAutoFit/>
          </a:bodyPr>
          <a:lstStyle/>
          <a:p>
            <a:r>
              <a:rPr lang="en-GB" dirty="0"/>
              <a:t>Preferences</a:t>
            </a:r>
          </a:p>
        </p:txBody>
      </p:sp>
      <p:sp>
        <p:nvSpPr>
          <p:cNvPr id="37" name="TextBox 36"/>
          <p:cNvSpPr txBox="1"/>
          <p:nvPr/>
        </p:nvSpPr>
        <p:spPr>
          <a:xfrm>
            <a:off x="1807369" y="3192080"/>
            <a:ext cx="1879600" cy="646331"/>
          </a:xfrm>
          <a:prstGeom prst="rect">
            <a:avLst/>
          </a:prstGeom>
          <a:noFill/>
        </p:spPr>
        <p:txBody>
          <a:bodyPr wrap="square" rtlCol="0">
            <a:spAutoFit/>
          </a:bodyPr>
          <a:lstStyle/>
          <a:p>
            <a:pPr algn="ctr"/>
            <a:r>
              <a:rPr lang="en-GB" dirty="0"/>
              <a:t>Meeting aspirations</a:t>
            </a:r>
          </a:p>
        </p:txBody>
      </p:sp>
      <p:sp>
        <p:nvSpPr>
          <p:cNvPr id="38" name="TextBox 37"/>
          <p:cNvSpPr txBox="1"/>
          <p:nvPr/>
        </p:nvSpPr>
        <p:spPr>
          <a:xfrm>
            <a:off x="2101850" y="1997586"/>
            <a:ext cx="1879600" cy="369332"/>
          </a:xfrm>
          <a:prstGeom prst="rect">
            <a:avLst/>
          </a:prstGeom>
          <a:noFill/>
        </p:spPr>
        <p:txBody>
          <a:bodyPr wrap="square" rtlCol="0">
            <a:spAutoFit/>
          </a:bodyPr>
          <a:lstStyle/>
          <a:p>
            <a:pPr algn="ctr"/>
            <a:r>
              <a:rPr lang="en-GB" dirty="0"/>
              <a:t>Empowerment </a:t>
            </a:r>
          </a:p>
        </p:txBody>
      </p:sp>
      <p:pic>
        <p:nvPicPr>
          <p:cNvPr id="29" name="Picture 28"/>
          <p:cNvPicPr>
            <a:picLocks noChangeAspect="1"/>
          </p:cNvPicPr>
          <p:nvPr/>
        </p:nvPicPr>
        <p:blipFill>
          <a:blip r:embed="rId2"/>
          <a:stretch>
            <a:fillRect/>
          </a:stretch>
        </p:blipFill>
        <p:spPr>
          <a:xfrm>
            <a:off x="135201" y="5315447"/>
            <a:ext cx="1286010" cy="1286010"/>
          </a:xfrm>
          <a:prstGeom prst="rect">
            <a:avLst/>
          </a:prstGeom>
        </p:spPr>
      </p:pic>
      <p:sp>
        <p:nvSpPr>
          <p:cNvPr id="30" name="Rounded Rectangle 29"/>
          <p:cNvSpPr/>
          <p:nvPr/>
        </p:nvSpPr>
        <p:spPr>
          <a:xfrm>
            <a:off x="1468768" y="5671068"/>
            <a:ext cx="10787744" cy="11600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p>
          <a:p>
            <a:pPr algn="ctr"/>
            <a:r>
              <a:rPr lang="en-GB" sz="2400" b="1" dirty="0"/>
              <a:t>For each section identify as many points for why they may be important for an individual within a health and social care setting . Control has already been filled in for you </a:t>
            </a:r>
          </a:p>
          <a:p>
            <a:pPr algn="ctr"/>
            <a:endParaRPr lang="en-GB" sz="2400" b="1" dirty="0"/>
          </a:p>
        </p:txBody>
      </p:sp>
      <p:sp>
        <p:nvSpPr>
          <p:cNvPr id="39" name="Rectangle 38"/>
          <p:cNvSpPr/>
          <p:nvPr/>
        </p:nvSpPr>
        <p:spPr>
          <a:xfrm>
            <a:off x="9829800" y="248596"/>
            <a:ext cx="2070100" cy="2710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Tx/>
              <a:buChar char="-"/>
            </a:pPr>
            <a:r>
              <a:rPr lang="en-GB" sz="1600" dirty="0"/>
              <a:t>Important so that indivudals make their own choice</a:t>
            </a:r>
          </a:p>
          <a:p>
            <a:pPr marL="285750" indent="-285750" algn="ctr">
              <a:buFontTx/>
              <a:buChar char="-"/>
            </a:pPr>
            <a:r>
              <a:rPr lang="en-GB" sz="1600" dirty="0"/>
              <a:t>Let’s the individual be in control </a:t>
            </a:r>
          </a:p>
          <a:p>
            <a:pPr marL="285750" indent="-285750" algn="ctr">
              <a:buFontTx/>
              <a:buChar char="-"/>
            </a:pPr>
            <a:r>
              <a:rPr lang="en-GB" sz="1600" dirty="0"/>
              <a:t>Allows the individual to feel that they’re part of the decision process</a:t>
            </a:r>
          </a:p>
        </p:txBody>
      </p:sp>
      <p:cxnSp>
        <p:nvCxnSpPr>
          <p:cNvPr id="40" name="Straight Connector 39"/>
          <p:cNvCxnSpPr/>
          <p:nvPr/>
        </p:nvCxnSpPr>
        <p:spPr>
          <a:xfrm flipV="1">
            <a:off x="9044145" y="1356452"/>
            <a:ext cx="790575" cy="4826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5860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fade">
                                      <p:cBhvr>
                                        <p:cTn id="27" dur="500"/>
                                        <p:tgtEl>
                                          <p:spTgt spid="3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fade">
                                      <p:cBhvr>
                                        <p:cTn id="32" dur="500"/>
                                        <p:tgtEl>
                                          <p:spTgt spid="3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fade">
                                      <p:cBhvr>
                                        <p:cTn id="37" dur="500"/>
                                        <p:tgtEl>
                                          <p:spTgt spid="3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fade">
                                      <p:cBhvr>
                                        <p:cTn id="4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p:bldP spid="34" grpId="0"/>
      <p:bldP spid="35" grpId="0"/>
      <p:bldP spid="36" grpId="0"/>
      <p:bldP spid="37" grpId="0"/>
      <p:bldP spid="3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LO1 Understand personalisation in health and social care</a:t>
            </a:r>
            <a:br>
              <a:rPr lang="en-GB" dirty="0"/>
            </a:b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a:t> </a:t>
            </a:r>
          </a:p>
          <a:p>
            <a:r>
              <a:rPr lang="en-GB" dirty="0"/>
              <a:t>1.1 Definition of personalisation (e.g. people receiving support, either statutory or self-funded, have choice and control over that support in all care settings) (DEFINE)</a:t>
            </a:r>
          </a:p>
          <a:p>
            <a:r>
              <a:rPr lang="en-GB" dirty="0"/>
              <a:t>1.2 Key features of personalisation, i.e. (DESCRIBE)</a:t>
            </a:r>
          </a:p>
          <a:p>
            <a:r>
              <a:rPr lang="en-GB" dirty="0"/>
              <a:t>Direct payments </a:t>
            </a:r>
          </a:p>
          <a:p>
            <a:r>
              <a:rPr lang="en-GB" dirty="0"/>
              <a:t>Managed accounts </a:t>
            </a:r>
          </a:p>
          <a:p>
            <a:r>
              <a:rPr lang="en-GB" dirty="0"/>
              <a:t>Coproduction (e.g. citizenship model) </a:t>
            </a:r>
          </a:p>
          <a:p>
            <a:r>
              <a:rPr lang="en-GB" dirty="0"/>
              <a:t>Choice and control (e.g. where and how care is provided, employing personal assistants) </a:t>
            </a:r>
          </a:p>
          <a:p>
            <a:r>
              <a:rPr lang="en-GB" dirty="0"/>
              <a:t>Self-assessment of needs </a:t>
            </a:r>
          </a:p>
          <a:p>
            <a:r>
              <a:rPr lang="en-GB" dirty="0"/>
              <a:t>Changing role of professionals (e.g. the individual knows what is best for themselves, not the professional) </a:t>
            </a:r>
          </a:p>
          <a:p>
            <a:pPr marL="0" indent="0">
              <a:buNone/>
            </a:pPr>
            <a:endParaRPr lang="en-GB" dirty="0"/>
          </a:p>
        </p:txBody>
      </p:sp>
      <p:pic>
        <p:nvPicPr>
          <p:cNvPr id="5" name="Picture 4">
            <a:hlinkClick r:id="rId2" action="ppaction://hlinksldjump"/>
          </p:cNvPr>
          <p:cNvPicPr>
            <a:picLocks noChangeAspect="1"/>
          </p:cNvPicPr>
          <p:nvPr/>
        </p:nvPicPr>
        <p:blipFill>
          <a:blip r:embed="rId3"/>
          <a:stretch>
            <a:fillRect/>
          </a:stretch>
        </p:blipFill>
        <p:spPr>
          <a:xfrm>
            <a:off x="10776857" y="5744800"/>
            <a:ext cx="864326" cy="864326"/>
          </a:xfrm>
          <a:prstGeom prst="rect">
            <a:avLst/>
          </a:prstGeom>
        </p:spPr>
      </p:pic>
      <p:pic>
        <p:nvPicPr>
          <p:cNvPr id="6" name="Picture 5"/>
          <p:cNvPicPr>
            <a:picLocks noChangeAspect="1"/>
          </p:cNvPicPr>
          <p:nvPr/>
        </p:nvPicPr>
        <p:blipFill>
          <a:blip r:embed="rId4">
            <a:clrChange>
              <a:clrFrom>
                <a:srgbClr val="FFFFFF"/>
              </a:clrFrom>
              <a:clrTo>
                <a:srgbClr val="FFFFFF">
                  <a:alpha val="0"/>
                </a:srgbClr>
              </a:clrTo>
            </a:clrChange>
          </a:blip>
          <a:stretch>
            <a:fillRect/>
          </a:stretch>
        </p:blipFill>
        <p:spPr>
          <a:xfrm>
            <a:off x="10372588" y="6008914"/>
            <a:ext cx="600212" cy="600212"/>
          </a:xfrm>
          <a:prstGeom prst="rect">
            <a:avLst/>
          </a:prstGeom>
        </p:spPr>
      </p:pic>
      <p:sp>
        <p:nvSpPr>
          <p:cNvPr id="7" name="TextBox 6"/>
          <p:cNvSpPr txBox="1"/>
          <p:nvPr/>
        </p:nvSpPr>
        <p:spPr>
          <a:xfrm>
            <a:off x="7901531" y="5873977"/>
            <a:ext cx="3095897" cy="646331"/>
          </a:xfrm>
          <a:prstGeom prst="rect">
            <a:avLst/>
          </a:prstGeom>
          <a:noFill/>
        </p:spPr>
        <p:txBody>
          <a:bodyPr wrap="square" rtlCol="0">
            <a:spAutoFit/>
          </a:bodyPr>
          <a:lstStyle/>
          <a:p>
            <a:r>
              <a:rPr lang="en-GB" dirty="0"/>
              <a:t>CLICK HERE TO GO BACK TO THE MAIN MENU</a:t>
            </a:r>
          </a:p>
        </p:txBody>
      </p:sp>
    </p:spTree>
    <p:extLst>
      <p:ext uri="{BB962C8B-B14F-4D97-AF65-F5344CB8AC3E}">
        <p14:creationId xmlns:p14="http://schemas.microsoft.com/office/powerpoint/2010/main" val="397187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LO1 Understand personalisation in health and social care</a:t>
            </a:r>
            <a:br>
              <a:rPr lang="en-GB" dirty="0"/>
            </a:br>
            <a:endParaRPr lang="en-GB" dirty="0"/>
          </a:p>
        </p:txBody>
      </p:sp>
      <p:sp>
        <p:nvSpPr>
          <p:cNvPr id="3" name="Content Placeholder 2"/>
          <p:cNvSpPr>
            <a:spLocks noGrp="1"/>
          </p:cNvSpPr>
          <p:nvPr>
            <p:ph idx="1"/>
          </p:nvPr>
        </p:nvSpPr>
        <p:spPr>
          <a:xfrm>
            <a:off x="838200" y="1551305"/>
            <a:ext cx="10515600" cy="4351338"/>
          </a:xfrm>
        </p:spPr>
        <p:txBody>
          <a:bodyPr>
            <a:noAutofit/>
          </a:bodyPr>
          <a:lstStyle/>
          <a:p>
            <a:endParaRPr lang="en-GB" sz="1400" dirty="0"/>
          </a:p>
          <a:p>
            <a:pPr marL="0" indent="0">
              <a:buNone/>
            </a:pPr>
            <a:r>
              <a:rPr lang="en-GB" sz="1400" dirty="0"/>
              <a:t>1.3 Benefits of personalisation to an individual (e.g. individuals gain and maintain control, able to remain in own home whilst receiving care, inclusion within the community, improved information and guidance) (ANALYSE &amp; EVALUATE)</a:t>
            </a:r>
          </a:p>
          <a:p>
            <a:pPr marL="0" indent="0">
              <a:buNone/>
            </a:pPr>
            <a:r>
              <a:rPr lang="en-GB" sz="1400" dirty="0"/>
              <a:t> </a:t>
            </a:r>
          </a:p>
          <a:p>
            <a:pPr marL="0" indent="0">
              <a:buNone/>
            </a:pPr>
            <a:r>
              <a:rPr lang="en-GB" sz="1400" dirty="0"/>
              <a:t>1.4 Impacts of personalisation, i.e. (ANALYSE &amp; EVALUATE)</a:t>
            </a:r>
          </a:p>
          <a:p>
            <a:pPr marL="0" indent="0">
              <a:buNone/>
            </a:pPr>
            <a:r>
              <a:rPr lang="en-GB" sz="1400" dirty="0"/>
              <a:t>• positive (e.g. direct payment for care allowing rapid access to services, inclusion within communities, preventing isolation, remaining in own home where familiarity and sense of belonging add to quality of life, access to information and guidance allowing better choices, new opportunities) </a:t>
            </a:r>
          </a:p>
          <a:p>
            <a:r>
              <a:rPr lang="en-GB" sz="1400" dirty="0"/>
              <a:t> challenges (e.g. care limited to the prescribed budget, availability and access to some services may be restricted in some areas) </a:t>
            </a:r>
          </a:p>
          <a:p>
            <a:pPr marL="0" indent="0">
              <a:buNone/>
            </a:pPr>
            <a:r>
              <a:rPr lang="en-GB" sz="1400" dirty="0"/>
              <a:t> </a:t>
            </a:r>
          </a:p>
          <a:p>
            <a:r>
              <a:rPr lang="en-GB" sz="1400" dirty="0"/>
              <a:t>1.5 Legislation underpinning personalisation, i.e. (IDENTIFY)</a:t>
            </a:r>
          </a:p>
          <a:p>
            <a:r>
              <a:rPr lang="en-GB" sz="1400" dirty="0"/>
              <a:t> </a:t>
            </a:r>
          </a:p>
          <a:p>
            <a:r>
              <a:rPr lang="en-GB" sz="1400" dirty="0"/>
              <a:t>Health and Social Care Act 2012 </a:t>
            </a:r>
          </a:p>
          <a:p>
            <a:r>
              <a:rPr lang="en-GB" sz="1400" dirty="0"/>
              <a:t>Local Authority Circular (DH) 2008 – Personalisation Guidance. </a:t>
            </a:r>
          </a:p>
          <a:p>
            <a:r>
              <a:rPr lang="en-GB" sz="1400" dirty="0"/>
              <a:t>The Care Act 2014 </a:t>
            </a:r>
          </a:p>
          <a:p>
            <a:r>
              <a:rPr lang="en-GB" sz="1400" dirty="0"/>
              <a:t> Children and Families Act 2014 </a:t>
            </a:r>
          </a:p>
          <a:p>
            <a:pPr marL="0" indent="0">
              <a:buNone/>
            </a:pPr>
            <a:r>
              <a:rPr lang="en-GB" sz="1400" dirty="0"/>
              <a:t> </a:t>
            </a:r>
          </a:p>
          <a:p>
            <a:endParaRPr lang="en-GB" sz="1400" dirty="0"/>
          </a:p>
        </p:txBody>
      </p:sp>
      <p:pic>
        <p:nvPicPr>
          <p:cNvPr id="4" name="Picture 3">
            <a:hlinkClick r:id="rId2" action="ppaction://hlinksldjump"/>
          </p:cNvPr>
          <p:cNvPicPr>
            <a:picLocks noChangeAspect="1"/>
          </p:cNvPicPr>
          <p:nvPr/>
        </p:nvPicPr>
        <p:blipFill>
          <a:blip r:embed="rId3"/>
          <a:stretch>
            <a:fillRect/>
          </a:stretch>
        </p:blipFill>
        <p:spPr>
          <a:xfrm>
            <a:off x="10776857" y="5744800"/>
            <a:ext cx="864326" cy="864326"/>
          </a:xfrm>
          <a:prstGeom prst="rect">
            <a:avLst/>
          </a:prstGeom>
        </p:spPr>
      </p:pic>
    </p:spTree>
    <p:extLst>
      <p:ext uri="{BB962C8B-B14F-4D97-AF65-F5344CB8AC3E}">
        <p14:creationId xmlns:p14="http://schemas.microsoft.com/office/powerpoint/2010/main" val="4171540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508" y="639445"/>
            <a:ext cx="10515600" cy="1325563"/>
          </a:xfrm>
        </p:spPr>
        <p:txBody>
          <a:bodyPr>
            <a:normAutofit fontScale="90000"/>
          </a:bodyPr>
          <a:lstStyle/>
          <a:p>
            <a:r>
              <a:rPr lang="en-GB" b="1" dirty="0"/>
              <a:t>LO1 Understand personalisation in health and social care</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r>
              <a:rPr lang="en-GB" dirty="0"/>
              <a:t>1.6 Role of local authority, i.e. (DESCRIBE)</a:t>
            </a:r>
          </a:p>
          <a:p>
            <a:pPr marL="0" indent="0">
              <a:buNone/>
            </a:pPr>
            <a:r>
              <a:rPr lang="en-GB" dirty="0"/>
              <a:t>• assessment, i.e. </a:t>
            </a:r>
          </a:p>
          <a:p>
            <a:r>
              <a:rPr lang="en-GB" dirty="0"/>
              <a:t>Education, Health and Care Plan (EHCP) </a:t>
            </a:r>
          </a:p>
          <a:p>
            <a:r>
              <a:rPr lang="en-GB" dirty="0"/>
              <a:t> Fair Access to Care </a:t>
            </a:r>
          </a:p>
          <a:p>
            <a:r>
              <a:rPr lang="en-GB" dirty="0"/>
              <a:t> budgets (e.g. individual, direct payments) </a:t>
            </a:r>
          </a:p>
          <a:p>
            <a:pPr marL="0" indent="0">
              <a:buNone/>
            </a:pPr>
            <a:r>
              <a:rPr lang="en-GB" dirty="0"/>
              <a:t>• housing (e.g. choice of residence, housing adaptations, meeting housing needs) </a:t>
            </a:r>
          </a:p>
          <a:p>
            <a:pPr marL="0" indent="0">
              <a:buNone/>
            </a:pPr>
            <a:r>
              <a:rPr lang="en-GB" dirty="0"/>
              <a:t>• The Care Act (e.g. removal of geographical barriers) </a:t>
            </a:r>
          </a:p>
          <a:p>
            <a:pPr marL="0" indent="0">
              <a:buNone/>
            </a:pPr>
            <a:r>
              <a:rPr lang="en-GB" dirty="0"/>
              <a:t>• decentralisation and commissioning (e.g. outsourcing services, promoting greater range of choice) </a:t>
            </a:r>
          </a:p>
          <a:p>
            <a:endParaRPr lang="en-GB" dirty="0"/>
          </a:p>
          <a:p>
            <a:endParaRPr lang="en-GB" dirty="0"/>
          </a:p>
        </p:txBody>
      </p:sp>
      <p:pic>
        <p:nvPicPr>
          <p:cNvPr id="4" name="Picture 3">
            <a:hlinkClick r:id="rId2" action="ppaction://hlinksldjump"/>
          </p:cNvPr>
          <p:cNvPicPr>
            <a:picLocks noChangeAspect="1"/>
          </p:cNvPicPr>
          <p:nvPr/>
        </p:nvPicPr>
        <p:blipFill>
          <a:blip r:embed="rId3"/>
          <a:stretch>
            <a:fillRect/>
          </a:stretch>
        </p:blipFill>
        <p:spPr>
          <a:xfrm>
            <a:off x="10776857" y="5744800"/>
            <a:ext cx="864326" cy="864326"/>
          </a:xfrm>
          <a:prstGeom prst="rect">
            <a:avLst/>
          </a:prstGeom>
        </p:spPr>
      </p:pic>
    </p:spTree>
    <p:extLst>
      <p:ext uri="{BB962C8B-B14F-4D97-AF65-F5344CB8AC3E}">
        <p14:creationId xmlns:p14="http://schemas.microsoft.com/office/powerpoint/2010/main" val="1807151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760" y="874577"/>
            <a:ext cx="10515600" cy="1325563"/>
          </a:xfrm>
        </p:spPr>
        <p:txBody>
          <a:bodyPr>
            <a:normAutofit fontScale="90000"/>
          </a:bodyPr>
          <a:lstStyle/>
          <a:p>
            <a:r>
              <a:rPr lang="en-GB" b="1" dirty="0"/>
              <a:t>LO2 Understand what is meant by a person-centred approach to care</a:t>
            </a:r>
            <a:br>
              <a:rPr lang="en-GB" dirty="0"/>
            </a:br>
            <a:endParaRPr lang="en-GB" dirty="0"/>
          </a:p>
        </p:txBody>
      </p:sp>
      <p:sp>
        <p:nvSpPr>
          <p:cNvPr id="3" name="Content Placeholder 2"/>
          <p:cNvSpPr>
            <a:spLocks noGrp="1"/>
          </p:cNvSpPr>
          <p:nvPr>
            <p:ph idx="1"/>
          </p:nvPr>
        </p:nvSpPr>
        <p:spPr/>
        <p:txBody>
          <a:bodyPr/>
          <a:lstStyle/>
          <a:p>
            <a:pPr marL="0" indent="0">
              <a:buNone/>
            </a:pPr>
            <a:r>
              <a:rPr lang="en-GB" dirty="0"/>
              <a:t> </a:t>
            </a:r>
          </a:p>
          <a:p>
            <a:r>
              <a:rPr lang="en-GB" dirty="0"/>
              <a:t>2.1 Person-centred approach, i.e. </a:t>
            </a:r>
          </a:p>
          <a:p>
            <a:r>
              <a:rPr lang="en-GB" dirty="0"/>
              <a:t>a balance between what is important to and what is important for a person </a:t>
            </a:r>
          </a:p>
          <a:p>
            <a:r>
              <a:rPr lang="en-GB" dirty="0"/>
              <a:t>enhancing voice, choice and control </a:t>
            </a:r>
          </a:p>
          <a:p>
            <a:r>
              <a:rPr lang="en-GB" dirty="0"/>
              <a:t>clarification of roles and responsibilities </a:t>
            </a:r>
          </a:p>
          <a:p>
            <a:endParaRPr lang="en-GB" dirty="0"/>
          </a:p>
        </p:txBody>
      </p:sp>
      <p:pic>
        <p:nvPicPr>
          <p:cNvPr id="4" name="Picture 3">
            <a:hlinkClick r:id="rId2" action="ppaction://hlinksldjump"/>
          </p:cNvPr>
          <p:cNvPicPr>
            <a:picLocks noChangeAspect="1"/>
          </p:cNvPicPr>
          <p:nvPr/>
        </p:nvPicPr>
        <p:blipFill>
          <a:blip r:embed="rId3"/>
          <a:stretch>
            <a:fillRect/>
          </a:stretch>
        </p:blipFill>
        <p:spPr>
          <a:xfrm>
            <a:off x="10776857" y="5744800"/>
            <a:ext cx="864326" cy="864326"/>
          </a:xfrm>
          <a:prstGeom prst="rect">
            <a:avLst/>
          </a:prstGeom>
        </p:spPr>
      </p:pic>
    </p:spTree>
    <p:extLst>
      <p:ext uri="{BB962C8B-B14F-4D97-AF65-F5344CB8AC3E}">
        <p14:creationId xmlns:p14="http://schemas.microsoft.com/office/powerpoint/2010/main" val="1998406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251" y="600257"/>
            <a:ext cx="10515600" cy="1325563"/>
          </a:xfrm>
        </p:spPr>
        <p:txBody>
          <a:bodyPr>
            <a:normAutofit fontScale="90000"/>
          </a:bodyPr>
          <a:lstStyle/>
          <a:p>
            <a:r>
              <a:rPr lang="en-GB" b="1" dirty="0"/>
              <a:t>LO2 Understand what is meant by a person-centred approach to care</a:t>
            </a:r>
            <a:br>
              <a:rPr lang="en-GB" dirty="0"/>
            </a:br>
            <a:endParaRPr lang="en-GB" dirty="0"/>
          </a:p>
        </p:txBody>
      </p:sp>
      <p:sp>
        <p:nvSpPr>
          <p:cNvPr id="3" name="Content Placeholder 2"/>
          <p:cNvSpPr>
            <a:spLocks noGrp="1"/>
          </p:cNvSpPr>
          <p:nvPr>
            <p:ph idx="1"/>
          </p:nvPr>
        </p:nvSpPr>
        <p:spPr/>
        <p:txBody>
          <a:bodyPr/>
          <a:lstStyle/>
          <a:p>
            <a:r>
              <a:rPr lang="en-GB" dirty="0"/>
              <a:t>2.2 Principles of a person-centred approach and how they support person-centred care, i.e. </a:t>
            </a:r>
          </a:p>
          <a:p>
            <a:r>
              <a:rPr lang="en-GB" dirty="0"/>
              <a:t>independence and rights (e.g. to live life the way they want to, to be employed, to form meaningful relationships) </a:t>
            </a:r>
          </a:p>
          <a:p>
            <a:r>
              <a:rPr lang="en-GB" dirty="0"/>
              <a:t>co-production, choice and control (e.g. to be treated as an equal partner in decision making about their care, to be able to make decisions about their life/care, to have more of what is important to them) </a:t>
            </a:r>
          </a:p>
          <a:p>
            <a:r>
              <a:rPr lang="en-GB" dirty="0"/>
              <a:t>inclusive and competent communities (e.g. to be able to participate in community activities, to volunteer, to feel they belong </a:t>
            </a:r>
          </a:p>
          <a:p>
            <a:endParaRPr lang="en-GB" dirty="0"/>
          </a:p>
        </p:txBody>
      </p:sp>
      <p:pic>
        <p:nvPicPr>
          <p:cNvPr id="4" name="Picture 3">
            <a:hlinkClick r:id="rId2" action="ppaction://hlinksldjump"/>
          </p:cNvPr>
          <p:cNvPicPr>
            <a:picLocks noChangeAspect="1"/>
          </p:cNvPicPr>
          <p:nvPr/>
        </p:nvPicPr>
        <p:blipFill>
          <a:blip r:embed="rId3"/>
          <a:stretch>
            <a:fillRect/>
          </a:stretch>
        </p:blipFill>
        <p:spPr>
          <a:xfrm>
            <a:off x="10776857" y="5744800"/>
            <a:ext cx="864326" cy="864326"/>
          </a:xfrm>
          <a:prstGeom prst="rect">
            <a:avLst/>
          </a:prstGeom>
        </p:spPr>
      </p:pic>
    </p:spTree>
    <p:extLst>
      <p:ext uri="{BB962C8B-B14F-4D97-AF65-F5344CB8AC3E}">
        <p14:creationId xmlns:p14="http://schemas.microsoft.com/office/powerpoint/2010/main" val="1226076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572" y="665571"/>
            <a:ext cx="10515600" cy="1325563"/>
          </a:xfrm>
        </p:spPr>
        <p:txBody>
          <a:bodyPr>
            <a:normAutofit fontScale="90000"/>
          </a:bodyPr>
          <a:lstStyle/>
          <a:p>
            <a:r>
              <a:rPr lang="en-GB" b="1" dirty="0"/>
              <a:t>LO2 Understand what is meant by a person-centred approach to care</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r>
              <a:rPr lang="en-GB" dirty="0"/>
              <a:t>2.3 Current context of the person-centred approach, i.e. </a:t>
            </a:r>
          </a:p>
          <a:p>
            <a:r>
              <a:rPr lang="en-GB" dirty="0"/>
              <a:t> the policy landscape, i.e. </a:t>
            </a:r>
          </a:p>
          <a:p>
            <a:r>
              <a:rPr lang="en-GB" dirty="0"/>
              <a:t>personalisation </a:t>
            </a:r>
          </a:p>
          <a:p>
            <a:r>
              <a:rPr lang="en-GB" dirty="0"/>
              <a:t>personal budgets </a:t>
            </a:r>
          </a:p>
          <a:p>
            <a:r>
              <a:rPr lang="en-GB" dirty="0"/>
              <a:t>role of a person-centred approach in achieving good practice in the delivery of care services </a:t>
            </a:r>
          </a:p>
          <a:p>
            <a:pPr marL="0" indent="0">
              <a:buNone/>
            </a:pPr>
            <a:endParaRPr lang="en-GB" dirty="0"/>
          </a:p>
          <a:p>
            <a:r>
              <a:rPr lang="en-GB" dirty="0"/>
              <a:t>2.4 Historic overview, i.e. </a:t>
            </a:r>
          </a:p>
          <a:p>
            <a:r>
              <a:rPr lang="en-GB" dirty="0"/>
              <a:t>• institutional history of public services </a:t>
            </a:r>
          </a:p>
          <a:p>
            <a:r>
              <a:rPr lang="en-GB" dirty="0"/>
              <a:t>• disability rights movement and links to person-centred approach </a:t>
            </a:r>
          </a:p>
          <a:p>
            <a:pPr marL="0" indent="0">
              <a:buNone/>
            </a:pPr>
            <a:endParaRPr lang="en-GB" dirty="0"/>
          </a:p>
        </p:txBody>
      </p:sp>
      <p:pic>
        <p:nvPicPr>
          <p:cNvPr id="4" name="Picture 3">
            <a:hlinkClick r:id="rId2" action="ppaction://hlinksldjump"/>
          </p:cNvPr>
          <p:cNvPicPr>
            <a:picLocks noChangeAspect="1"/>
          </p:cNvPicPr>
          <p:nvPr/>
        </p:nvPicPr>
        <p:blipFill>
          <a:blip r:embed="rId3"/>
          <a:stretch>
            <a:fillRect/>
          </a:stretch>
        </p:blipFill>
        <p:spPr>
          <a:xfrm>
            <a:off x="10776857" y="5744800"/>
            <a:ext cx="864326" cy="864326"/>
          </a:xfrm>
          <a:prstGeom prst="rect">
            <a:avLst/>
          </a:prstGeom>
        </p:spPr>
      </p:pic>
    </p:spTree>
    <p:extLst>
      <p:ext uri="{BB962C8B-B14F-4D97-AF65-F5344CB8AC3E}">
        <p14:creationId xmlns:p14="http://schemas.microsoft.com/office/powerpoint/2010/main" val="535916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46237" y="1160166"/>
            <a:ext cx="6946900" cy="4765574"/>
          </a:xfrm>
          <a:prstGeom prst="rect">
            <a:avLst/>
          </a:prstGeom>
          <a:ln w="228600" cap="sq" cmpd="thickThin">
            <a:solidFill>
              <a:srgbClr val="000000"/>
            </a:solidFill>
            <a:prstDash val="solid"/>
            <a:miter lim="800000"/>
          </a:ln>
          <a:effectLst>
            <a:innerShdw blurRad="76200">
              <a:srgbClr val="000000"/>
            </a:innerShdw>
          </a:effectLst>
        </p:spPr>
      </p:pic>
      <p:sp>
        <p:nvSpPr>
          <p:cNvPr id="2" name="TextBox 1"/>
          <p:cNvSpPr txBox="1"/>
          <p:nvPr/>
        </p:nvSpPr>
        <p:spPr>
          <a:xfrm>
            <a:off x="378823" y="1557794"/>
            <a:ext cx="3579223" cy="4247317"/>
          </a:xfrm>
          <a:prstGeom prst="rect">
            <a:avLst/>
          </a:prstGeom>
          <a:noFill/>
        </p:spPr>
        <p:txBody>
          <a:bodyPr wrap="square" rtlCol="0">
            <a:spAutoFit/>
          </a:bodyPr>
          <a:lstStyle/>
          <a:p>
            <a:r>
              <a:rPr lang="en-GB" b="1" dirty="0"/>
              <a:t>These are definitely strange times, and what we think will happen can sometimes dramatically change. But what I would like you to think about is how can YOU change, what systems do you need to put in place to ensure that you have a fantastic year as you enter sixth form next year at </a:t>
            </a:r>
            <a:r>
              <a:rPr lang="en-GB" b="1" dirty="0" err="1"/>
              <a:t>JCoSS</a:t>
            </a:r>
            <a:r>
              <a:rPr lang="en-GB" b="1" dirty="0"/>
              <a:t>. </a:t>
            </a:r>
          </a:p>
          <a:p>
            <a:endParaRPr lang="en-GB" b="1" dirty="0"/>
          </a:p>
          <a:p>
            <a:r>
              <a:rPr lang="en-GB" b="1" dirty="0"/>
              <a:t>It will be tough, challenging but rewarding and in this unit we will work together to ensure that you achieve and overcome many challenges. </a:t>
            </a:r>
          </a:p>
        </p:txBody>
      </p:sp>
    </p:spTree>
    <p:extLst>
      <p:ext uri="{BB962C8B-B14F-4D97-AF65-F5344CB8AC3E}">
        <p14:creationId xmlns:p14="http://schemas.microsoft.com/office/powerpoint/2010/main" val="19369712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571" y="600257"/>
            <a:ext cx="10515600" cy="1325563"/>
          </a:xfrm>
        </p:spPr>
        <p:txBody>
          <a:bodyPr>
            <a:normAutofit fontScale="90000"/>
          </a:bodyPr>
          <a:lstStyle/>
          <a:p>
            <a:r>
              <a:rPr lang="en-GB" b="1" dirty="0"/>
              <a:t>LO2 Understand what is meant by a person-centred approach to care</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r>
              <a:rPr lang="en-GB" dirty="0"/>
              <a:t>2.5 Challenges to adopting a person-centred approach, i.e. </a:t>
            </a:r>
          </a:p>
          <a:p>
            <a:r>
              <a:rPr lang="en-GB" dirty="0"/>
              <a:t>resistance to change </a:t>
            </a:r>
          </a:p>
          <a:p>
            <a:r>
              <a:rPr lang="en-GB" dirty="0"/>
              <a:t>institutional history of public services </a:t>
            </a:r>
          </a:p>
          <a:p>
            <a:r>
              <a:rPr lang="en-GB" dirty="0"/>
              <a:t>institutions promoting a medical model of disability </a:t>
            </a:r>
          </a:p>
          <a:p>
            <a:r>
              <a:rPr lang="en-GB" dirty="0"/>
              <a:t>lack of staff training </a:t>
            </a:r>
          </a:p>
          <a:p>
            <a:r>
              <a:rPr lang="en-GB" dirty="0"/>
              <a:t>communication barriers </a:t>
            </a:r>
          </a:p>
          <a:p>
            <a:r>
              <a:rPr lang="en-GB" dirty="0"/>
              <a:t>respecting choice when alternatives may promote better health or wellbeing </a:t>
            </a:r>
          </a:p>
          <a:p>
            <a:r>
              <a:rPr lang="en-GB" dirty="0"/>
              <a:t>focusing on deficits rather than capacities </a:t>
            </a:r>
          </a:p>
          <a:p>
            <a:r>
              <a:rPr lang="en-GB" dirty="0"/>
              <a:t>lack of clarity over roles and responsibilities </a:t>
            </a:r>
          </a:p>
          <a:p>
            <a:pPr marL="0" indent="0">
              <a:buNone/>
            </a:pPr>
            <a:endParaRPr lang="en-GB" dirty="0"/>
          </a:p>
        </p:txBody>
      </p:sp>
      <p:pic>
        <p:nvPicPr>
          <p:cNvPr id="4" name="Picture 3">
            <a:hlinkClick r:id="rId2" action="ppaction://hlinksldjump"/>
          </p:cNvPr>
          <p:cNvPicPr>
            <a:picLocks noChangeAspect="1"/>
          </p:cNvPicPr>
          <p:nvPr/>
        </p:nvPicPr>
        <p:blipFill>
          <a:blip r:embed="rId3"/>
          <a:stretch>
            <a:fillRect/>
          </a:stretch>
        </p:blipFill>
        <p:spPr>
          <a:xfrm>
            <a:off x="10776857" y="5744800"/>
            <a:ext cx="864326" cy="864326"/>
          </a:xfrm>
          <a:prstGeom prst="rect">
            <a:avLst/>
          </a:prstGeom>
        </p:spPr>
      </p:pic>
    </p:spTree>
    <p:extLst>
      <p:ext uri="{BB962C8B-B14F-4D97-AF65-F5344CB8AC3E}">
        <p14:creationId xmlns:p14="http://schemas.microsoft.com/office/powerpoint/2010/main" val="39563148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fontScale="90000"/>
          </a:bodyPr>
          <a:lstStyle/>
          <a:p>
            <a:r>
              <a:rPr lang="en-GB" b="1" dirty="0"/>
              <a:t>LO2 Understand what is meant by a person-centred approach to care</a:t>
            </a:r>
            <a:br>
              <a:rPr lang="en-GB" dirty="0"/>
            </a:br>
            <a:endParaRPr lang="en-GB" dirty="0"/>
          </a:p>
        </p:txBody>
      </p:sp>
      <p:sp>
        <p:nvSpPr>
          <p:cNvPr id="3" name="Content Placeholder 2"/>
          <p:cNvSpPr>
            <a:spLocks noGrp="1"/>
          </p:cNvSpPr>
          <p:nvPr>
            <p:ph idx="1"/>
          </p:nvPr>
        </p:nvSpPr>
        <p:spPr/>
        <p:txBody>
          <a:bodyPr/>
          <a:lstStyle/>
          <a:p>
            <a:r>
              <a:rPr lang="en-GB" dirty="0"/>
              <a:t>2.6 Methods for overcoming challenges, i.e. </a:t>
            </a:r>
          </a:p>
          <a:p>
            <a:r>
              <a:rPr lang="en-GB" dirty="0"/>
              <a:t>values-based recruitment </a:t>
            </a:r>
          </a:p>
          <a:p>
            <a:r>
              <a:rPr lang="en-GB" dirty="0"/>
              <a:t>staff training </a:t>
            </a:r>
          </a:p>
          <a:p>
            <a:r>
              <a:rPr lang="en-GB" dirty="0"/>
              <a:t>regular review of support provided </a:t>
            </a:r>
          </a:p>
          <a:p>
            <a:r>
              <a:rPr lang="en-GB" dirty="0"/>
              <a:t>recognising when provision is not person-centred and taking action to rectify </a:t>
            </a:r>
          </a:p>
          <a:p>
            <a:r>
              <a:rPr lang="en-GB" dirty="0"/>
              <a:t>modelling behaviour </a:t>
            </a:r>
          </a:p>
          <a:p>
            <a:endParaRPr lang="en-GB" dirty="0"/>
          </a:p>
        </p:txBody>
      </p:sp>
      <p:pic>
        <p:nvPicPr>
          <p:cNvPr id="4" name="Picture 3">
            <a:hlinkClick r:id="rId2" action="ppaction://hlinksldjump"/>
          </p:cNvPr>
          <p:cNvPicPr>
            <a:picLocks noChangeAspect="1"/>
          </p:cNvPicPr>
          <p:nvPr/>
        </p:nvPicPr>
        <p:blipFill>
          <a:blip r:embed="rId3"/>
          <a:stretch>
            <a:fillRect/>
          </a:stretch>
        </p:blipFill>
        <p:spPr>
          <a:xfrm>
            <a:off x="10776857" y="5744800"/>
            <a:ext cx="864326" cy="864326"/>
          </a:xfrm>
          <a:prstGeom prst="rect">
            <a:avLst/>
          </a:prstGeom>
        </p:spPr>
      </p:pic>
    </p:spTree>
    <p:extLst>
      <p:ext uri="{BB962C8B-B14F-4D97-AF65-F5344CB8AC3E}">
        <p14:creationId xmlns:p14="http://schemas.microsoft.com/office/powerpoint/2010/main" val="7217991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fontScale="90000"/>
          </a:bodyPr>
          <a:lstStyle/>
          <a:p>
            <a:r>
              <a:rPr lang="en-GB" b="1" dirty="0"/>
              <a:t>LO3 Understand methods used to implement a person-centred approach</a:t>
            </a:r>
            <a:br>
              <a:rPr lang="en-GB" dirty="0"/>
            </a:br>
            <a:endParaRPr lang="en-GB" dirty="0"/>
          </a:p>
        </p:txBody>
      </p:sp>
      <p:sp>
        <p:nvSpPr>
          <p:cNvPr id="3" name="Content Placeholder 2"/>
          <p:cNvSpPr>
            <a:spLocks noGrp="1"/>
          </p:cNvSpPr>
          <p:nvPr>
            <p:ph idx="1"/>
          </p:nvPr>
        </p:nvSpPr>
        <p:spPr/>
        <p:txBody>
          <a:bodyPr>
            <a:normAutofit fontScale="92500" lnSpcReduction="20000"/>
          </a:bodyPr>
          <a:lstStyle/>
          <a:p>
            <a:r>
              <a:rPr lang="en-GB" dirty="0"/>
              <a:t>3.1 Tools to find out what is important to/for a person i.e. (EVALUATE &amp; ANALYSE)</a:t>
            </a:r>
          </a:p>
          <a:p>
            <a:r>
              <a:rPr lang="en-GB" dirty="0"/>
              <a:t>good days/bad days (e.g. describe a typical day, what would it take to have more good days and fewer bad days?) </a:t>
            </a:r>
          </a:p>
          <a:p>
            <a:r>
              <a:rPr lang="en-GB" dirty="0"/>
              <a:t>routines (e.g. daily, weekly, celebrations) </a:t>
            </a:r>
          </a:p>
          <a:p>
            <a:r>
              <a:rPr lang="en-GB" dirty="0"/>
              <a:t>top tips (e.g. two minutes to share what you know about an individual and the best way to support them) </a:t>
            </a:r>
          </a:p>
          <a:p>
            <a:r>
              <a:rPr lang="en-GB" dirty="0"/>
              <a:t>relationship circles (e.g. who they know, how they know them, who knows who, how networks can support) </a:t>
            </a:r>
          </a:p>
          <a:p>
            <a:r>
              <a:rPr lang="en-GB" dirty="0"/>
              <a:t>one page profiles (e.g. positive qualities, strengths and talents an individual has, what is important to the individual, important people in their life, hobbies, routines) </a:t>
            </a:r>
          </a:p>
          <a:p>
            <a:pPr marL="0" indent="0">
              <a:buNone/>
            </a:pPr>
            <a:endParaRPr lang="en-GB" dirty="0"/>
          </a:p>
        </p:txBody>
      </p:sp>
      <p:pic>
        <p:nvPicPr>
          <p:cNvPr id="4" name="Picture 3">
            <a:hlinkClick r:id="rId2" action="ppaction://hlinksldjump"/>
          </p:cNvPr>
          <p:cNvPicPr>
            <a:picLocks noChangeAspect="1"/>
          </p:cNvPicPr>
          <p:nvPr/>
        </p:nvPicPr>
        <p:blipFill>
          <a:blip r:embed="rId3"/>
          <a:stretch>
            <a:fillRect/>
          </a:stretch>
        </p:blipFill>
        <p:spPr>
          <a:xfrm>
            <a:off x="10776857" y="5744800"/>
            <a:ext cx="864326" cy="864326"/>
          </a:xfrm>
          <a:prstGeom prst="rect">
            <a:avLst/>
          </a:prstGeom>
        </p:spPr>
      </p:pic>
    </p:spTree>
    <p:extLst>
      <p:ext uri="{BB962C8B-B14F-4D97-AF65-F5344CB8AC3E}">
        <p14:creationId xmlns:p14="http://schemas.microsoft.com/office/powerpoint/2010/main" val="30461015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257" y="678633"/>
            <a:ext cx="10515600" cy="1325563"/>
          </a:xfrm>
        </p:spPr>
        <p:txBody>
          <a:bodyPr>
            <a:normAutofit fontScale="90000"/>
          </a:bodyPr>
          <a:lstStyle/>
          <a:p>
            <a:r>
              <a:rPr lang="en-GB" b="1" dirty="0"/>
              <a:t>LO3 Understand methods used to implement a person-centred approach</a:t>
            </a:r>
            <a:br>
              <a:rPr lang="en-GB" dirty="0"/>
            </a:br>
            <a:endParaRPr lang="en-GB" dirty="0"/>
          </a:p>
        </p:txBody>
      </p:sp>
      <p:sp>
        <p:nvSpPr>
          <p:cNvPr id="3" name="Content Placeholder 2"/>
          <p:cNvSpPr>
            <a:spLocks noGrp="1"/>
          </p:cNvSpPr>
          <p:nvPr>
            <p:ph idx="1"/>
          </p:nvPr>
        </p:nvSpPr>
        <p:spPr/>
        <p:txBody>
          <a:bodyPr>
            <a:normAutofit lnSpcReduction="10000"/>
          </a:bodyPr>
          <a:lstStyle/>
          <a:p>
            <a:r>
              <a:rPr lang="en-GB" dirty="0"/>
              <a:t>3.2 Tools that enhance voice, choice and control, i.e. (EVALUATE &amp; ANALYSE)</a:t>
            </a:r>
          </a:p>
          <a:p>
            <a:r>
              <a:rPr lang="en-GB" dirty="0"/>
              <a:t>communication charts </a:t>
            </a:r>
          </a:p>
          <a:p>
            <a:r>
              <a:rPr lang="en-GB" dirty="0"/>
              <a:t>decision-making charts </a:t>
            </a:r>
          </a:p>
          <a:p>
            <a:r>
              <a:rPr lang="en-GB" dirty="0"/>
              <a:t>building of effective relationships with individuals who require care or support </a:t>
            </a:r>
          </a:p>
          <a:p>
            <a:pPr marL="0" indent="0">
              <a:buNone/>
            </a:pPr>
            <a:endParaRPr lang="en-GB" dirty="0"/>
          </a:p>
          <a:p>
            <a:r>
              <a:rPr lang="en-GB" dirty="0"/>
              <a:t>3.3 Tools to clarify roles and responsibilities in the care relationship, i.e. (EVALUATE &amp; ANALYSE)</a:t>
            </a:r>
          </a:p>
          <a:p>
            <a:r>
              <a:rPr lang="en-GB" dirty="0"/>
              <a:t>doughnut chart </a:t>
            </a:r>
          </a:p>
          <a:p>
            <a:endParaRPr lang="en-GB" dirty="0"/>
          </a:p>
        </p:txBody>
      </p:sp>
      <p:pic>
        <p:nvPicPr>
          <p:cNvPr id="4" name="Picture 3">
            <a:hlinkClick r:id="rId2" action="ppaction://hlinksldjump"/>
          </p:cNvPr>
          <p:cNvPicPr>
            <a:picLocks noChangeAspect="1"/>
          </p:cNvPicPr>
          <p:nvPr/>
        </p:nvPicPr>
        <p:blipFill>
          <a:blip r:embed="rId3"/>
          <a:stretch>
            <a:fillRect/>
          </a:stretch>
        </p:blipFill>
        <p:spPr>
          <a:xfrm>
            <a:off x="10776857" y="5744800"/>
            <a:ext cx="864326" cy="864326"/>
          </a:xfrm>
          <a:prstGeom prst="rect">
            <a:avLst/>
          </a:prstGeom>
        </p:spPr>
      </p:pic>
    </p:spTree>
    <p:extLst>
      <p:ext uri="{BB962C8B-B14F-4D97-AF65-F5344CB8AC3E}">
        <p14:creationId xmlns:p14="http://schemas.microsoft.com/office/powerpoint/2010/main" val="10572760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502" y="691696"/>
            <a:ext cx="10515600" cy="1325563"/>
          </a:xfrm>
        </p:spPr>
        <p:txBody>
          <a:bodyPr>
            <a:normAutofit fontScale="90000"/>
          </a:bodyPr>
          <a:lstStyle/>
          <a:p>
            <a:r>
              <a:rPr lang="en-GB" b="1" dirty="0"/>
              <a:t>LO3 Understand methods used to implement a person-centred approach</a:t>
            </a:r>
            <a:br>
              <a:rPr lang="en-GB" dirty="0"/>
            </a:br>
            <a:endParaRPr lang="en-GB" dirty="0"/>
          </a:p>
        </p:txBody>
      </p:sp>
      <p:sp>
        <p:nvSpPr>
          <p:cNvPr id="3" name="Content Placeholder 2"/>
          <p:cNvSpPr>
            <a:spLocks noGrp="1"/>
          </p:cNvSpPr>
          <p:nvPr>
            <p:ph idx="1"/>
          </p:nvPr>
        </p:nvSpPr>
        <p:spPr/>
        <p:txBody>
          <a:bodyPr/>
          <a:lstStyle/>
          <a:p>
            <a:r>
              <a:rPr lang="en-GB" dirty="0"/>
              <a:t>understand how the individual communicates their wishes and needs </a:t>
            </a:r>
          </a:p>
          <a:p>
            <a:r>
              <a:rPr lang="en-GB" dirty="0"/>
              <a:t>focus on the individual’s capabilities and how they can best be supported to make decisions </a:t>
            </a:r>
          </a:p>
          <a:p>
            <a:r>
              <a:rPr lang="en-GB" dirty="0"/>
              <a:t>find out what is important to a person to have a good quality of life </a:t>
            </a:r>
          </a:p>
          <a:p>
            <a:r>
              <a:rPr lang="en-GB" dirty="0"/>
              <a:t>find out who is important in a person’s life (e.g. clarify the roles and responsibilities of the network of people who are involved in the day-to-day life of the individual requiring care and support) </a:t>
            </a:r>
          </a:p>
          <a:p>
            <a:endParaRPr lang="en-GB" dirty="0"/>
          </a:p>
        </p:txBody>
      </p:sp>
      <p:pic>
        <p:nvPicPr>
          <p:cNvPr id="4" name="Picture 3">
            <a:hlinkClick r:id="rId2" action="ppaction://hlinksldjump"/>
          </p:cNvPr>
          <p:cNvPicPr>
            <a:picLocks noChangeAspect="1"/>
          </p:cNvPicPr>
          <p:nvPr/>
        </p:nvPicPr>
        <p:blipFill>
          <a:blip r:embed="rId3"/>
          <a:stretch>
            <a:fillRect/>
          </a:stretch>
        </p:blipFill>
        <p:spPr>
          <a:xfrm>
            <a:off x="10776857" y="5744800"/>
            <a:ext cx="864326" cy="864326"/>
          </a:xfrm>
          <a:prstGeom prst="rect">
            <a:avLst/>
          </a:prstGeom>
        </p:spPr>
      </p:pic>
    </p:spTree>
    <p:extLst>
      <p:ext uri="{BB962C8B-B14F-4D97-AF65-F5344CB8AC3E}">
        <p14:creationId xmlns:p14="http://schemas.microsoft.com/office/powerpoint/2010/main" val="3073881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194" y="613319"/>
            <a:ext cx="10515600" cy="1325563"/>
          </a:xfrm>
        </p:spPr>
        <p:txBody>
          <a:bodyPr>
            <a:normAutofit fontScale="90000"/>
          </a:bodyPr>
          <a:lstStyle/>
          <a:p>
            <a:r>
              <a:rPr lang="en-GB" b="1" dirty="0"/>
              <a:t>LO4 Know how to plan and conduct review meetings using a person-centred approach</a:t>
            </a:r>
            <a:br>
              <a:rPr lang="en-GB" dirty="0"/>
            </a:br>
            <a:endParaRPr lang="en-GB" dirty="0"/>
          </a:p>
        </p:txBody>
      </p:sp>
      <p:sp>
        <p:nvSpPr>
          <p:cNvPr id="3" name="Content Placeholder 2"/>
          <p:cNvSpPr>
            <a:spLocks noGrp="1"/>
          </p:cNvSpPr>
          <p:nvPr>
            <p:ph idx="1"/>
          </p:nvPr>
        </p:nvSpPr>
        <p:spPr>
          <a:xfrm>
            <a:off x="459377" y="2204448"/>
            <a:ext cx="10515600" cy="4351338"/>
          </a:xfrm>
        </p:spPr>
        <p:txBody>
          <a:bodyPr/>
          <a:lstStyle/>
          <a:p>
            <a:r>
              <a:rPr lang="en-GB" dirty="0"/>
              <a:t>4.1 Review meetings, i.e. (DESCRIBE &amp; UNDERSTAND)</a:t>
            </a:r>
          </a:p>
          <a:p>
            <a:r>
              <a:rPr lang="en-GB" dirty="0"/>
              <a:t>the importance of reviews in health and social care (e.g. putting the individual at the centre of the meeting, builds and shares information collaboratively, generates actions) </a:t>
            </a:r>
          </a:p>
          <a:p>
            <a:r>
              <a:rPr lang="en-GB" dirty="0"/>
              <a:t>the purpose of review meetings (e.g. meeting changing needs, reviewing budget, ensuring care relationships are effective, to review the person-centred description)</a:t>
            </a:r>
          </a:p>
          <a:p>
            <a:endParaRPr lang="en-GB" dirty="0"/>
          </a:p>
        </p:txBody>
      </p:sp>
      <p:pic>
        <p:nvPicPr>
          <p:cNvPr id="4" name="Picture 3">
            <a:hlinkClick r:id="rId2" action="ppaction://hlinksldjump"/>
          </p:cNvPr>
          <p:cNvPicPr>
            <a:picLocks noChangeAspect="1"/>
          </p:cNvPicPr>
          <p:nvPr/>
        </p:nvPicPr>
        <p:blipFill>
          <a:blip r:embed="rId3"/>
          <a:stretch>
            <a:fillRect/>
          </a:stretch>
        </p:blipFill>
        <p:spPr>
          <a:xfrm>
            <a:off x="10776857" y="5744800"/>
            <a:ext cx="864326" cy="864326"/>
          </a:xfrm>
          <a:prstGeom prst="rect">
            <a:avLst/>
          </a:prstGeom>
        </p:spPr>
      </p:pic>
    </p:spTree>
    <p:extLst>
      <p:ext uri="{BB962C8B-B14F-4D97-AF65-F5344CB8AC3E}">
        <p14:creationId xmlns:p14="http://schemas.microsoft.com/office/powerpoint/2010/main" val="933778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 y="704760"/>
            <a:ext cx="10515600" cy="1325563"/>
          </a:xfrm>
        </p:spPr>
        <p:txBody>
          <a:bodyPr>
            <a:normAutofit fontScale="90000"/>
          </a:bodyPr>
          <a:lstStyle/>
          <a:p>
            <a:r>
              <a:rPr lang="en-GB" b="1" dirty="0"/>
              <a:t>LO4 Know how to plan and conduct review meetings using a person-centred approach</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r>
              <a:rPr lang="en-GB" dirty="0"/>
              <a:t>4.2 Planning and preparing for review meetings, i.e. (DESCRIBE &amp; UNDERSTAND)</a:t>
            </a:r>
          </a:p>
          <a:p>
            <a:r>
              <a:rPr lang="en-GB" dirty="0"/>
              <a:t>understanding the role of the facilitator (e.g. supports the person whose review it is, considers how the person wants to be at the centre of the meeting)</a:t>
            </a:r>
          </a:p>
          <a:p>
            <a:r>
              <a:rPr lang="en-GB" dirty="0"/>
              <a:t>how the individual can be made to feel as comfortable as possible during the meeting, i.e.</a:t>
            </a:r>
          </a:p>
          <a:p>
            <a:r>
              <a:rPr lang="en-GB" dirty="0"/>
              <a:t>giving the individual choice over people present at the meeting (e.g. within statutory requirements)</a:t>
            </a:r>
          </a:p>
          <a:p>
            <a:r>
              <a:rPr lang="en-GB" dirty="0"/>
              <a:t>the timing of the meeting</a:t>
            </a:r>
          </a:p>
          <a:p>
            <a:r>
              <a:rPr lang="en-GB" dirty="0"/>
              <a:t>the location of meeting</a:t>
            </a:r>
          </a:p>
          <a:p>
            <a:pPr marL="0" indent="0">
              <a:buNone/>
            </a:pPr>
            <a:endParaRPr lang="en-GB" dirty="0"/>
          </a:p>
        </p:txBody>
      </p:sp>
      <p:pic>
        <p:nvPicPr>
          <p:cNvPr id="4" name="Picture 3">
            <a:hlinkClick r:id="rId2" action="ppaction://hlinksldjump"/>
          </p:cNvPr>
          <p:cNvPicPr>
            <a:picLocks noChangeAspect="1"/>
          </p:cNvPicPr>
          <p:nvPr/>
        </p:nvPicPr>
        <p:blipFill>
          <a:blip r:embed="rId3"/>
          <a:stretch>
            <a:fillRect/>
          </a:stretch>
        </p:blipFill>
        <p:spPr>
          <a:xfrm>
            <a:off x="10776857" y="5744800"/>
            <a:ext cx="864326" cy="864326"/>
          </a:xfrm>
          <a:prstGeom prst="rect">
            <a:avLst/>
          </a:prstGeom>
        </p:spPr>
      </p:pic>
    </p:spTree>
    <p:extLst>
      <p:ext uri="{BB962C8B-B14F-4D97-AF65-F5344CB8AC3E}">
        <p14:creationId xmlns:p14="http://schemas.microsoft.com/office/powerpoint/2010/main" val="13232470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382" y="626382"/>
            <a:ext cx="10515600" cy="1325563"/>
          </a:xfrm>
        </p:spPr>
        <p:txBody>
          <a:bodyPr>
            <a:normAutofit fontScale="90000"/>
          </a:bodyPr>
          <a:lstStyle/>
          <a:p>
            <a:r>
              <a:rPr lang="en-GB" b="1" dirty="0"/>
              <a:t>LO4 Know how to plan and conduct review meetings using a person-centred approach</a:t>
            </a:r>
            <a:br>
              <a:rPr lang="en-GB" dirty="0"/>
            </a:br>
            <a:endParaRPr lang="en-GB" dirty="0"/>
          </a:p>
        </p:txBody>
      </p:sp>
      <p:sp>
        <p:nvSpPr>
          <p:cNvPr id="3" name="Content Placeholder 2"/>
          <p:cNvSpPr>
            <a:spLocks noGrp="1"/>
          </p:cNvSpPr>
          <p:nvPr>
            <p:ph idx="1"/>
          </p:nvPr>
        </p:nvSpPr>
        <p:spPr/>
        <p:txBody>
          <a:bodyPr>
            <a:normAutofit lnSpcReduction="10000"/>
          </a:bodyPr>
          <a:lstStyle/>
          <a:p>
            <a:r>
              <a:rPr lang="en-GB" dirty="0"/>
              <a:t>4.3 Conducting review meetings, i.e. (COMPARE &amp; CONTRAST)</a:t>
            </a:r>
          </a:p>
          <a:p>
            <a:r>
              <a:rPr lang="en-GB" dirty="0"/>
              <a:t>person-centred tools used during the meeting</a:t>
            </a:r>
          </a:p>
          <a:p>
            <a:r>
              <a:rPr lang="en-GB" dirty="0"/>
              <a:t>ask appropriate questions (e.g. what is important to you now? What will be important in your future? What do you need to stay healthy, safe and well supported? What is working and not working from different perspectives)</a:t>
            </a:r>
          </a:p>
          <a:p>
            <a:r>
              <a:rPr lang="en-GB" dirty="0"/>
              <a:t>review budget</a:t>
            </a:r>
          </a:p>
          <a:p>
            <a:r>
              <a:rPr lang="en-GB" dirty="0"/>
              <a:t>generate actions</a:t>
            </a:r>
          </a:p>
          <a:p>
            <a:r>
              <a:rPr lang="en-GB" dirty="0"/>
              <a:t>consider solutions</a:t>
            </a:r>
          </a:p>
          <a:p>
            <a:r>
              <a:rPr lang="en-GB" dirty="0"/>
              <a:t>update records</a:t>
            </a:r>
          </a:p>
          <a:p>
            <a:pPr marL="0" indent="0">
              <a:buNone/>
            </a:pPr>
            <a:endParaRPr lang="en-GB" dirty="0"/>
          </a:p>
        </p:txBody>
      </p:sp>
      <p:pic>
        <p:nvPicPr>
          <p:cNvPr id="4" name="Picture 3">
            <a:hlinkClick r:id="rId2" action="ppaction://hlinksldjump"/>
          </p:cNvPr>
          <p:cNvPicPr>
            <a:picLocks noChangeAspect="1"/>
          </p:cNvPicPr>
          <p:nvPr/>
        </p:nvPicPr>
        <p:blipFill>
          <a:blip r:embed="rId3"/>
          <a:stretch>
            <a:fillRect/>
          </a:stretch>
        </p:blipFill>
        <p:spPr>
          <a:xfrm>
            <a:off x="10776857" y="5744800"/>
            <a:ext cx="864326" cy="864326"/>
          </a:xfrm>
          <a:prstGeom prst="rect">
            <a:avLst/>
          </a:prstGeom>
        </p:spPr>
      </p:pic>
    </p:spTree>
    <p:extLst>
      <p:ext uri="{BB962C8B-B14F-4D97-AF65-F5344CB8AC3E}">
        <p14:creationId xmlns:p14="http://schemas.microsoft.com/office/powerpoint/2010/main" val="2863511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428625"/>
            <a:ext cx="10515600" cy="1325563"/>
          </a:xfrm>
        </p:spPr>
        <p:txBody>
          <a:bodyPr>
            <a:normAutofit/>
          </a:bodyPr>
          <a:lstStyle/>
          <a:p>
            <a:r>
              <a:rPr lang="en-GB" sz="6600" b="1" dirty="0"/>
              <a:t>What is personalisation?</a:t>
            </a:r>
          </a:p>
        </p:txBody>
      </p:sp>
      <p:sp>
        <p:nvSpPr>
          <p:cNvPr id="3" name="Content Placeholder 2"/>
          <p:cNvSpPr>
            <a:spLocks noGrp="1"/>
          </p:cNvSpPr>
          <p:nvPr>
            <p:ph idx="1"/>
          </p:nvPr>
        </p:nvSpPr>
        <p:spPr>
          <a:xfrm>
            <a:off x="749300" y="2384425"/>
            <a:ext cx="6972300" cy="4351338"/>
          </a:xfrm>
        </p:spPr>
        <p:txBody>
          <a:bodyPr/>
          <a:lstStyle/>
          <a:p>
            <a:r>
              <a:rPr lang="en-GB" dirty="0"/>
              <a:t>Write down what you think personalisation means?</a:t>
            </a:r>
          </a:p>
          <a:p>
            <a:endParaRPr lang="en-GB" dirty="0"/>
          </a:p>
          <a:p>
            <a:r>
              <a:rPr lang="en-GB" dirty="0"/>
              <a:t>Write down what you think personalisation means in a health and social care setting?</a:t>
            </a:r>
          </a:p>
          <a:p>
            <a:endParaRPr lang="en-GB" dirty="0"/>
          </a:p>
          <a:p>
            <a:r>
              <a:rPr lang="en-GB" dirty="0"/>
              <a:t>Can you identify who is mainly involved in personalisation?</a:t>
            </a:r>
          </a:p>
        </p:txBody>
      </p:sp>
      <p:pic>
        <p:nvPicPr>
          <p:cNvPr id="4" name="Picture 3"/>
          <p:cNvPicPr>
            <a:picLocks noChangeAspect="1"/>
          </p:cNvPicPr>
          <p:nvPr/>
        </p:nvPicPr>
        <p:blipFill>
          <a:blip r:embed="rId2">
            <a:clrChange>
              <a:clrFrom>
                <a:srgbClr val="000000"/>
              </a:clrFrom>
              <a:clrTo>
                <a:srgbClr val="000000">
                  <a:alpha val="0"/>
                </a:srgbClr>
              </a:clrTo>
            </a:clrChange>
          </a:blip>
          <a:stretch>
            <a:fillRect/>
          </a:stretch>
        </p:blipFill>
        <p:spPr>
          <a:xfrm>
            <a:off x="7897585" y="1560785"/>
            <a:ext cx="3810000" cy="3867150"/>
          </a:xfrm>
          <a:prstGeom prst="rect">
            <a:avLst/>
          </a:prstGeom>
        </p:spPr>
      </p:pic>
      <p:pic>
        <p:nvPicPr>
          <p:cNvPr id="6" name="Picture 5"/>
          <p:cNvPicPr>
            <a:picLocks noChangeAspect="1"/>
          </p:cNvPicPr>
          <p:nvPr/>
        </p:nvPicPr>
        <p:blipFill>
          <a:blip r:embed="rId3"/>
          <a:stretch>
            <a:fillRect/>
          </a:stretch>
        </p:blipFill>
        <p:spPr>
          <a:xfrm>
            <a:off x="9934983" y="60324"/>
            <a:ext cx="1664833" cy="1664833"/>
          </a:xfrm>
          <a:prstGeom prst="rect">
            <a:avLst/>
          </a:prstGeom>
        </p:spPr>
      </p:pic>
      <p:sp>
        <p:nvSpPr>
          <p:cNvPr id="7" name="TextBox 6"/>
          <p:cNvSpPr txBox="1"/>
          <p:nvPr/>
        </p:nvSpPr>
        <p:spPr>
          <a:xfrm>
            <a:off x="6015899" y="6190763"/>
            <a:ext cx="5782993" cy="369332"/>
          </a:xfrm>
          <a:prstGeom prst="rect">
            <a:avLst/>
          </a:prstGeom>
          <a:noFill/>
        </p:spPr>
        <p:txBody>
          <a:bodyPr wrap="none" rtlCol="0">
            <a:spAutoFit/>
          </a:bodyPr>
          <a:lstStyle/>
          <a:p>
            <a:r>
              <a:rPr lang="en-GB" b="1" dirty="0"/>
              <a:t>KEEP HOLD OF THESE NOTES, YOU WILL NEED THEM LATER</a:t>
            </a:r>
          </a:p>
        </p:txBody>
      </p:sp>
    </p:spTree>
    <p:extLst>
      <p:ext uri="{BB962C8B-B14F-4D97-AF65-F5344CB8AC3E}">
        <p14:creationId xmlns:p14="http://schemas.microsoft.com/office/powerpoint/2010/main" val="960050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106" y="0"/>
            <a:ext cx="10515600" cy="1325563"/>
          </a:xfrm>
        </p:spPr>
        <p:txBody>
          <a:bodyPr/>
          <a:lstStyle/>
          <a:p>
            <a:r>
              <a:rPr lang="en-GB" dirty="0"/>
              <a:t>What is personalisation?</a:t>
            </a:r>
          </a:p>
        </p:txBody>
      </p:sp>
      <p:sp>
        <p:nvSpPr>
          <p:cNvPr id="3" name="Content Placeholder 2"/>
          <p:cNvSpPr>
            <a:spLocks noGrp="1"/>
          </p:cNvSpPr>
          <p:nvPr>
            <p:ph idx="1"/>
          </p:nvPr>
        </p:nvSpPr>
        <p:spPr/>
        <p:txBody>
          <a:bodyPr/>
          <a:lstStyle/>
          <a:p>
            <a:endParaRPr lang="en-GB"/>
          </a:p>
        </p:txBody>
      </p:sp>
      <p:sp>
        <p:nvSpPr>
          <p:cNvPr id="5" name="Rectangle 4"/>
          <p:cNvSpPr/>
          <p:nvPr/>
        </p:nvSpPr>
        <p:spPr>
          <a:xfrm>
            <a:off x="457199" y="1463039"/>
            <a:ext cx="10896601" cy="4713923"/>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GB" sz="4400" dirty="0"/>
              <a:t>CLICK </a:t>
            </a:r>
            <a:r>
              <a:rPr lang="en-GB" sz="4400" dirty="0">
                <a:hlinkClick r:id="rId2"/>
              </a:rPr>
              <a:t>HERE</a:t>
            </a:r>
            <a:r>
              <a:rPr lang="en-GB" sz="4400" dirty="0"/>
              <a:t> FOR VIDEO </a:t>
            </a:r>
          </a:p>
        </p:txBody>
      </p:sp>
    </p:spTree>
    <p:extLst>
      <p:ext uri="{BB962C8B-B14F-4D97-AF65-F5344CB8AC3E}">
        <p14:creationId xmlns:p14="http://schemas.microsoft.com/office/powerpoint/2010/main" val="966066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Personalisation in a nutshell</a:t>
            </a:r>
          </a:p>
        </p:txBody>
      </p:sp>
      <p:sp>
        <p:nvSpPr>
          <p:cNvPr id="3" name="Content Placeholder 2"/>
          <p:cNvSpPr>
            <a:spLocks noGrp="1"/>
          </p:cNvSpPr>
          <p:nvPr>
            <p:ph idx="1"/>
          </p:nvPr>
        </p:nvSpPr>
        <p:spPr/>
        <p:txBody>
          <a:bodyPr/>
          <a:lstStyle/>
          <a:p>
            <a:r>
              <a:rPr lang="en-GB" dirty="0"/>
              <a:t>Meeting the individuals needs and wishes in regards to care </a:t>
            </a:r>
          </a:p>
          <a:p>
            <a:r>
              <a:rPr lang="en-GB" dirty="0"/>
              <a:t>Putting the individual at the centre of the care – this is called person-centred care</a:t>
            </a:r>
          </a:p>
          <a:p>
            <a:r>
              <a:rPr lang="en-GB" dirty="0"/>
              <a:t>Giving the individual more choice and control </a:t>
            </a:r>
          </a:p>
          <a:p>
            <a:r>
              <a:rPr lang="en-GB" dirty="0"/>
              <a:t>Working with various authorities to provide more person-centred care, such as government and local authorities </a:t>
            </a:r>
          </a:p>
          <a:p>
            <a:r>
              <a:rPr lang="en-GB" dirty="0"/>
              <a:t>Allowing the individual to make decisions about their care </a:t>
            </a:r>
          </a:p>
          <a:p>
            <a:r>
              <a:rPr lang="en-GB" dirty="0"/>
              <a:t>Recognising individual's strengths, wishes and preferences </a:t>
            </a:r>
          </a:p>
        </p:txBody>
      </p:sp>
    </p:spTree>
    <p:extLst>
      <p:ext uri="{BB962C8B-B14F-4D97-AF65-F5344CB8AC3E}">
        <p14:creationId xmlns:p14="http://schemas.microsoft.com/office/powerpoint/2010/main" val="2884849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b="1" dirty="0"/>
              <a:t>Unit Overview</a:t>
            </a:r>
          </a:p>
        </p:txBody>
      </p:sp>
      <p:sp>
        <p:nvSpPr>
          <p:cNvPr id="3" name="Content Placeholder 2"/>
          <p:cNvSpPr>
            <a:spLocks noGrp="1"/>
          </p:cNvSpPr>
          <p:nvPr>
            <p:ph idx="1"/>
          </p:nvPr>
        </p:nvSpPr>
        <p:spPr>
          <a:xfrm>
            <a:off x="794658" y="2173967"/>
            <a:ext cx="10515600" cy="4351338"/>
          </a:xfrm>
        </p:spPr>
        <p:txBody>
          <a:bodyPr>
            <a:normAutofit fontScale="92500"/>
          </a:bodyPr>
          <a:lstStyle/>
          <a:p>
            <a:r>
              <a:rPr lang="en-GB" b="1" dirty="0"/>
              <a:t>Four Learning Units: An overview</a:t>
            </a:r>
          </a:p>
          <a:p>
            <a:endParaRPr lang="en-GB" b="1" dirty="0"/>
          </a:p>
          <a:p>
            <a:r>
              <a:rPr lang="en-GB" b="1" dirty="0"/>
              <a:t>Click on each learning objective to learn more </a:t>
            </a:r>
          </a:p>
          <a:p>
            <a:endParaRPr lang="en-GB" sz="4000" dirty="0"/>
          </a:p>
          <a:p>
            <a:r>
              <a:rPr lang="en-GB" sz="2700" b="1" dirty="0">
                <a:hlinkClick r:id="rId2" action="ppaction://hlinksldjump"/>
              </a:rPr>
              <a:t>LO1: What is personalisation </a:t>
            </a:r>
            <a:endParaRPr lang="en-GB" sz="2700" b="1" dirty="0"/>
          </a:p>
          <a:p>
            <a:r>
              <a:rPr lang="en-GB" sz="2700" b="1" dirty="0">
                <a:hlinkClick r:id="rId3" action="ppaction://hlinksldjump"/>
              </a:rPr>
              <a:t>LO2: Understand what is meant by a person-centred approach to care</a:t>
            </a:r>
            <a:endParaRPr lang="en-GB" sz="2700" b="1" dirty="0"/>
          </a:p>
          <a:p>
            <a:r>
              <a:rPr lang="en-GB" sz="2700" b="1" dirty="0">
                <a:hlinkClick r:id="rId4" action="ppaction://hlinksldjump"/>
              </a:rPr>
              <a:t>LO3:  Understand methods used to implement a person-centred approach</a:t>
            </a:r>
            <a:endParaRPr lang="en-GB" sz="2700" b="1" dirty="0"/>
          </a:p>
          <a:p>
            <a:r>
              <a:rPr lang="en-GB" sz="2700" b="1" dirty="0">
                <a:hlinkClick r:id="rId5" action="ppaction://hlinksldjump"/>
              </a:rPr>
              <a:t>LO4:  Know how to plan and conduct review meetings using a person-centred approach</a:t>
            </a:r>
            <a:endParaRPr lang="en-GB" sz="2700" b="1" dirty="0"/>
          </a:p>
          <a:p>
            <a:endParaRPr lang="en-GB" dirty="0"/>
          </a:p>
        </p:txBody>
      </p:sp>
      <p:pic>
        <p:nvPicPr>
          <p:cNvPr id="4" name="Picture 3"/>
          <p:cNvPicPr>
            <a:picLocks noChangeAspect="1"/>
          </p:cNvPicPr>
          <p:nvPr/>
        </p:nvPicPr>
        <p:blipFill>
          <a:blip r:embed="rId6">
            <a:clrChange>
              <a:clrFrom>
                <a:srgbClr val="000000"/>
              </a:clrFrom>
              <a:clrTo>
                <a:srgbClr val="000000">
                  <a:alpha val="0"/>
                </a:srgbClr>
              </a:clrTo>
            </a:clrChange>
          </a:blip>
          <a:stretch>
            <a:fillRect/>
          </a:stretch>
        </p:blipFill>
        <p:spPr>
          <a:xfrm>
            <a:off x="6455229" y="218009"/>
            <a:ext cx="5359400" cy="2419174"/>
          </a:xfrm>
          <a:prstGeom prst="rect">
            <a:avLst/>
          </a:prstGeom>
        </p:spPr>
      </p:pic>
    </p:spTree>
    <p:extLst>
      <p:ext uri="{BB962C8B-B14F-4D97-AF65-F5344CB8AC3E}">
        <p14:creationId xmlns:p14="http://schemas.microsoft.com/office/powerpoint/2010/main" val="891026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5400" b="1" dirty="0"/>
              <a:t>Assessment</a:t>
            </a:r>
            <a:r>
              <a:rPr lang="en-GB" dirty="0"/>
              <a:t> </a:t>
            </a:r>
          </a:p>
        </p:txBody>
      </p:sp>
      <p:sp>
        <p:nvSpPr>
          <p:cNvPr id="3" name="Content Placeholder 2"/>
          <p:cNvSpPr>
            <a:spLocks noGrp="1"/>
          </p:cNvSpPr>
          <p:nvPr>
            <p:ph idx="1"/>
          </p:nvPr>
        </p:nvSpPr>
        <p:spPr/>
        <p:txBody>
          <a:bodyPr>
            <a:normAutofit fontScale="92500"/>
          </a:bodyPr>
          <a:lstStyle/>
          <a:p>
            <a:pPr algn="ctr"/>
            <a:r>
              <a:rPr lang="en-GB" sz="4000" b="1" dirty="0"/>
              <a:t>1 hour 30 minute written exam worth 60 marks</a:t>
            </a:r>
          </a:p>
          <a:p>
            <a:pPr algn="ctr"/>
            <a:r>
              <a:rPr lang="en-GB" sz="4000" b="1" dirty="0"/>
              <a:t>Different style of question, which include short answer questions and longer, extended questions. </a:t>
            </a:r>
          </a:p>
          <a:p>
            <a:pPr algn="ctr"/>
            <a:endParaRPr lang="en-GB" sz="4000" b="1" dirty="0"/>
          </a:p>
          <a:p>
            <a:pPr algn="ctr"/>
            <a:r>
              <a:rPr lang="en-GB" sz="4000" b="1" dirty="0"/>
              <a:t>DON’T PANIC!!!</a:t>
            </a:r>
            <a:br>
              <a:rPr lang="en-GB" sz="4000" b="1" dirty="0"/>
            </a:br>
            <a:r>
              <a:rPr lang="en-GB" sz="4000" b="1" dirty="0"/>
              <a:t> You will be supported and guided all the way towards your exams! </a:t>
            </a:r>
          </a:p>
          <a:p>
            <a:endParaRPr lang="en-GB" dirty="0"/>
          </a:p>
        </p:txBody>
      </p:sp>
    </p:spTree>
    <p:extLst>
      <p:ext uri="{BB962C8B-B14F-4D97-AF65-F5344CB8AC3E}">
        <p14:creationId xmlns:p14="http://schemas.microsoft.com/office/powerpoint/2010/main" val="800284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Make sure you know your command verbs</a:t>
            </a:r>
          </a:p>
        </p:txBody>
      </p:sp>
      <p:sp>
        <p:nvSpPr>
          <p:cNvPr id="3" name="Content Placeholder 2"/>
          <p:cNvSpPr>
            <a:spLocks noGrp="1"/>
          </p:cNvSpPr>
          <p:nvPr>
            <p:ph idx="1"/>
          </p:nvPr>
        </p:nvSpPr>
        <p:spPr>
          <a:xfrm>
            <a:off x="7223760" y="1998617"/>
            <a:ext cx="4130040" cy="4351338"/>
          </a:xfrm>
        </p:spPr>
        <p:txBody>
          <a:bodyPr>
            <a:normAutofit fontScale="92500" lnSpcReduction="20000"/>
          </a:bodyPr>
          <a:lstStyle/>
          <a:p>
            <a:pPr marL="0" indent="0">
              <a:buNone/>
            </a:pPr>
            <a:r>
              <a:rPr lang="en-GB" dirty="0"/>
              <a:t>In your exam you will be asked question using command verbs. It is important you know these, because you will be expected to answer in the in these in the correct manner. </a:t>
            </a:r>
          </a:p>
          <a:p>
            <a:pPr marL="0" indent="0">
              <a:buNone/>
            </a:pPr>
            <a:endParaRPr lang="en-GB" dirty="0"/>
          </a:p>
          <a:p>
            <a:pPr marL="0" indent="0">
              <a:buNone/>
            </a:pPr>
            <a:r>
              <a:rPr lang="en-GB" dirty="0"/>
              <a:t>For example, the command verb </a:t>
            </a:r>
            <a:r>
              <a:rPr lang="en-GB" b="1" dirty="0"/>
              <a:t>explain </a:t>
            </a:r>
            <a:r>
              <a:rPr lang="en-GB" dirty="0"/>
              <a:t>would require you to provide an example within a health and social care setting. </a:t>
            </a:r>
          </a:p>
        </p:txBody>
      </p:sp>
      <p:pic>
        <p:nvPicPr>
          <p:cNvPr id="5122" name="Picture 2" descr="BTEC Command Wor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998617"/>
            <a:ext cx="5686714" cy="4018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0663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3513" y="38560"/>
            <a:ext cx="10515600" cy="1325563"/>
          </a:xfrm>
        </p:spPr>
        <p:txBody>
          <a:bodyPr/>
          <a:lstStyle/>
          <a:p>
            <a:pPr algn="ctr"/>
            <a:r>
              <a:rPr lang="en-GB" dirty="0"/>
              <a:t>Personalisation in more detail  </a:t>
            </a:r>
          </a:p>
        </p:txBody>
      </p:sp>
      <p:sp>
        <p:nvSpPr>
          <p:cNvPr id="3" name="Content Placeholder 2"/>
          <p:cNvSpPr>
            <a:spLocks noGrp="1"/>
          </p:cNvSpPr>
          <p:nvPr>
            <p:ph idx="1"/>
          </p:nvPr>
        </p:nvSpPr>
        <p:spPr>
          <a:xfrm>
            <a:off x="1291048" y="998315"/>
            <a:ext cx="10515600" cy="4351338"/>
          </a:xfrm>
        </p:spPr>
        <p:txBody>
          <a:bodyPr>
            <a:normAutofit fontScale="92500"/>
          </a:bodyPr>
          <a:lstStyle/>
          <a:p>
            <a:pPr algn="ctr"/>
            <a:r>
              <a:rPr lang="en-GB" dirty="0"/>
              <a:t>Personalisation is defined by the department of health as follows; every person who received support, whether by </a:t>
            </a:r>
            <a:r>
              <a:rPr lang="en-GB" b="1" dirty="0"/>
              <a:t>statutory services </a:t>
            </a:r>
            <a:r>
              <a:rPr lang="en-GB" dirty="0"/>
              <a:t>or funded by </a:t>
            </a:r>
            <a:r>
              <a:rPr lang="en-GB" b="1" dirty="0"/>
              <a:t>themselves</a:t>
            </a:r>
            <a:r>
              <a:rPr lang="en-GB" dirty="0"/>
              <a:t>, will have </a:t>
            </a:r>
            <a:r>
              <a:rPr lang="en-GB" b="1" dirty="0"/>
              <a:t>choice and control </a:t>
            </a:r>
            <a:r>
              <a:rPr lang="en-GB" dirty="0"/>
              <a:t>over the shape of that support in all care settings.</a:t>
            </a:r>
          </a:p>
          <a:p>
            <a:pPr algn="ctr"/>
            <a:endParaRPr lang="en-GB" dirty="0"/>
          </a:p>
          <a:p>
            <a:pPr algn="ctr"/>
            <a:r>
              <a:rPr lang="en-GB" dirty="0"/>
              <a:t>However, this definition is limited as it does not imply that individual receiving support will be at the centre of the process. Personalisation means recognising that the person has individual strengths, preferences, whishes' and aspirations. It means putting them at the centre of the process by identifying their needs and supporting them to make choices about the services they want so they can live the way they want to.</a:t>
            </a:r>
          </a:p>
        </p:txBody>
      </p:sp>
      <p:sp>
        <p:nvSpPr>
          <p:cNvPr id="4" name="Rounded Rectangle 3"/>
          <p:cNvSpPr/>
          <p:nvPr/>
        </p:nvSpPr>
        <p:spPr>
          <a:xfrm>
            <a:off x="903513" y="5349653"/>
            <a:ext cx="10787744" cy="11600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p>
          <a:p>
            <a:pPr algn="ctr"/>
            <a:r>
              <a:rPr lang="en-GB" sz="2400" b="1" dirty="0"/>
              <a:t>Write down the definition and identify what you feel are the key words within </a:t>
            </a:r>
            <a:r>
              <a:rPr lang="en-GB" sz="2400" b="1"/>
              <a:t>the paragraph. </a:t>
            </a:r>
            <a:r>
              <a:rPr lang="en-GB" sz="2400" b="1" dirty="0"/>
              <a:t>Give reasoning as to why you picked them and how different are they to your original notes?</a:t>
            </a:r>
          </a:p>
          <a:p>
            <a:pPr algn="ctr"/>
            <a:endParaRPr lang="en-GB" sz="2400" b="1" dirty="0"/>
          </a:p>
        </p:txBody>
      </p:sp>
      <p:pic>
        <p:nvPicPr>
          <p:cNvPr id="5" name="Picture 4"/>
          <p:cNvPicPr>
            <a:picLocks noChangeAspect="1"/>
          </p:cNvPicPr>
          <p:nvPr/>
        </p:nvPicPr>
        <p:blipFill>
          <a:blip r:embed="rId2"/>
          <a:stretch>
            <a:fillRect/>
          </a:stretch>
        </p:blipFill>
        <p:spPr>
          <a:xfrm>
            <a:off x="71096" y="3684820"/>
            <a:ext cx="1664833" cy="1664833"/>
          </a:xfrm>
          <a:prstGeom prst="rect">
            <a:avLst/>
          </a:prstGeom>
        </p:spPr>
      </p:pic>
    </p:spTree>
    <p:extLst>
      <p:ext uri="{BB962C8B-B14F-4D97-AF65-F5344CB8AC3E}">
        <p14:creationId xmlns:p14="http://schemas.microsoft.com/office/powerpoint/2010/main" val="630145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TotalTime>
  <Words>2043</Words>
  <Application>Microsoft Office PowerPoint</Application>
  <PresentationFormat>Widescreen</PresentationFormat>
  <Paragraphs>172</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PowerPoint Presentation</vt:lpstr>
      <vt:lpstr>PowerPoint Presentation</vt:lpstr>
      <vt:lpstr>What is personalisation?</vt:lpstr>
      <vt:lpstr>What is personalisation?</vt:lpstr>
      <vt:lpstr>Personalisation in a nutshell</vt:lpstr>
      <vt:lpstr>Unit Overview</vt:lpstr>
      <vt:lpstr>Assessment </vt:lpstr>
      <vt:lpstr>Make sure you know your command verbs</vt:lpstr>
      <vt:lpstr>Personalisation in more detail  </vt:lpstr>
      <vt:lpstr>What is the main thing we need to survive in the modern world?</vt:lpstr>
      <vt:lpstr>Personalisation is more than just about money, e.g. access to services, transport, leisure, strengthening communities.</vt:lpstr>
      <vt:lpstr>The implications for social care professionals, e.g. their aim is to enable and empower individuals, not fix their ‘problems’. </vt:lpstr>
      <vt:lpstr>PowerPoint Presentation</vt:lpstr>
      <vt:lpstr>LO1 Understand personalisation in health and social care </vt:lpstr>
      <vt:lpstr>LO1 Understand personalisation in health and social care </vt:lpstr>
      <vt:lpstr>LO1 Understand personalisation in health and social care </vt:lpstr>
      <vt:lpstr>LO2 Understand what is meant by a person-centred approach to care </vt:lpstr>
      <vt:lpstr>LO2 Understand what is meant by a person-centred approach to care </vt:lpstr>
      <vt:lpstr>LO2 Understand what is meant by a person-centred approach to care </vt:lpstr>
      <vt:lpstr>LO2 Understand what is meant by a person-centred approach to care </vt:lpstr>
      <vt:lpstr>LO2 Understand what is meant by a person-centred approach to care </vt:lpstr>
      <vt:lpstr>LO3 Understand methods used to implement a person-centred approach </vt:lpstr>
      <vt:lpstr>LO3 Understand methods used to implement a person-centred approach </vt:lpstr>
      <vt:lpstr>LO3 Understand methods used to implement a person-centred approach </vt:lpstr>
      <vt:lpstr>LO4 Know how to plan and conduct review meetings using a person-centred approach </vt:lpstr>
      <vt:lpstr>LO4 Know how to plan and conduct review meetings using a person-centred approach </vt:lpstr>
      <vt:lpstr>LO4 Know how to plan and conduct review meetings using a person-centred approach </vt:lpstr>
    </vt:vector>
  </TitlesOfParts>
  <Company>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Rosenberg</dc:creator>
  <cp:lastModifiedBy>Sally Robinson</cp:lastModifiedBy>
  <cp:revision>20</cp:revision>
  <dcterms:created xsi:type="dcterms:W3CDTF">2018-09-05T07:07:33Z</dcterms:created>
  <dcterms:modified xsi:type="dcterms:W3CDTF">2025-06-09T09:10:21Z</dcterms:modified>
</cp:coreProperties>
</file>