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306" r:id="rId4"/>
    <p:sldId id="298" r:id="rId5"/>
    <p:sldId id="315" r:id="rId6"/>
    <p:sldId id="309" r:id="rId7"/>
    <p:sldId id="316" r:id="rId8"/>
    <p:sldId id="310" r:id="rId9"/>
    <p:sldId id="314" r:id="rId10"/>
    <p:sldId id="311" r:id="rId11"/>
    <p:sldId id="312" r:id="rId12"/>
    <p:sldId id="313" r:id="rId13"/>
    <p:sldId id="305" r:id="rId14"/>
    <p:sldId id="264" r:id="rId15"/>
    <p:sldId id="265" r:id="rId16"/>
    <p:sldId id="271" r:id="rId17"/>
    <p:sldId id="272" r:id="rId18"/>
    <p:sldId id="273" r:id="rId19"/>
    <p:sldId id="275" r:id="rId20"/>
    <p:sldId id="277" r:id="rId21"/>
    <p:sldId id="278" r:id="rId22"/>
    <p:sldId id="280" r:id="rId23"/>
    <p:sldId id="283" r:id="rId24"/>
    <p:sldId id="295" r:id="rId25"/>
    <p:sldId id="297" r:id="rId26"/>
    <p:sldId id="284" r:id="rId27"/>
    <p:sldId id="286" r:id="rId28"/>
    <p:sldId id="287" r:id="rId29"/>
    <p:sldId id="288" r:id="rId30"/>
    <p:sldId id="289" r:id="rId31"/>
    <p:sldId id="290" r:id="rId32"/>
    <p:sldId id="292" r:id="rId33"/>
    <p:sldId id="293" r:id="rId34"/>
    <p:sldId id="25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51" autoAdjust="0"/>
    <p:restoredTop sz="94693"/>
  </p:normalViewPr>
  <p:slideViewPr>
    <p:cSldViewPr>
      <p:cViewPr varScale="1">
        <p:scale>
          <a:sx n="69" d="100"/>
          <a:sy n="69" d="100"/>
        </p:scale>
        <p:origin x="139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84C6-9BA5-4C7D-AACC-8013F70D004E}" type="datetimeFigureOut">
              <a:rPr lang="en-US" smtClean="0"/>
              <a:pPr/>
              <a:t>6/9/2025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D47E-9C99-400C-895B-0C1FBF0ECD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84C6-9BA5-4C7D-AACC-8013F70D004E}" type="datetimeFigureOut">
              <a:rPr lang="en-US" smtClean="0"/>
              <a:pPr/>
              <a:t>6/9/2025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D47E-9C99-400C-895B-0C1FBF0ECD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84C6-9BA5-4C7D-AACC-8013F70D004E}" type="datetimeFigureOut">
              <a:rPr lang="en-US" smtClean="0"/>
              <a:pPr/>
              <a:t>6/9/2025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D47E-9C99-400C-895B-0C1FBF0ECD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84C6-9BA5-4C7D-AACC-8013F70D004E}" type="datetimeFigureOut">
              <a:rPr lang="en-US" smtClean="0"/>
              <a:pPr/>
              <a:t>6/9/2025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D47E-9C99-400C-895B-0C1FBF0ECD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84C6-9BA5-4C7D-AACC-8013F70D004E}" type="datetimeFigureOut">
              <a:rPr lang="en-US" smtClean="0"/>
              <a:pPr/>
              <a:t>6/9/2025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D47E-9C99-400C-895B-0C1FBF0ECD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84C6-9BA5-4C7D-AACC-8013F70D004E}" type="datetimeFigureOut">
              <a:rPr lang="en-US" smtClean="0"/>
              <a:pPr/>
              <a:t>6/9/2025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D47E-9C99-400C-895B-0C1FBF0ECD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84C6-9BA5-4C7D-AACC-8013F70D004E}" type="datetimeFigureOut">
              <a:rPr lang="en-US" smtClean="0"/>
              <a:pPr/>
              <a:t>6/9/2025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D47E-9C99-400C-895B-0C1FBF0ECD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84C6-9BA5-4C7D-AACC-8013F70D004E}" type="datetimeFigureOut">
              <a:rPr lang="en-US" smtClean="0"/>
              <a:pPr/>
              <a:t>6/9/2025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D47E-9C99-400C-895B-0C1FBF0ECD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84C6-9BA5-4C7D-AACC-8013F70D004E}" type="datetimeFigureOut">
              <a:rPr lang="en-US" smtClean="0"/>
              <a:pPr/>
              <a:t>6/9/2025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D47E-9C99-400C-895B-0C1FBF0ECD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84C6-9BA5-4C7D-AACC-8013F70D004E}" type="datetimeFigureOut">
              <a:rPr lang="en-US" smtClean="0"/>
              <a:pPr/>
              <a:t>6/9/2025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D47E-9C99-400C-895B-0C1FBF0ECD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84C6-9BA5-4C7D-AACC-8013F70D004E}" type="datetimeFigureOut">
              <a:rPr lang="en-US" smtClean="0"/>
              <a:pPr/>
              <a:t>6/9/2025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2D47E-9C99-400C-895B-0C1FBF0ECD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384C6-9BA5-4C7D-AACC-8013F70D004E}" type="datetimeFigureOut">
              <a:rPr lang="en-US" smtClean="0"/>
              <a:pPr/>
              <a:t>6/9/2025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2D47E-9C99-400C-895B-0C1FBF0ECD7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wildcherryfarm.com/diy-sketchbook-tutorial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elenwellsartist.com/blogsandvideos/make-a-sketchbook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tiff"/><Relationship Id="rId4" Type="http://schemas.openxmlformats.org/officeDocument/2006/relationships/image" Target="../media/image11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908720"/>
            <a:ext cx="7772400" cy="1919455"/>
          </a:xfrm>
        </p:spPr>
        <p:txBody>
          <a:bodyPr>
            <a:noAutofit/>
          </a:bodyPr>
          <a:lstStyle/>
          <a:p>
            <a:pPr algn="l"/>
            <a:r>
              <a:rPr lang="en-GB" sz="3200" dirty="0"/>
              <a:t>Year 11 into 12 Art</a:t>
            </a:r>
            <a:br>
              <a:rPr lang="en-GB" sz="3200" dirty="0"/>
            </a:br>
            <a:r>
              <a:rPr lang="en-GB" sz="3200" dirty="0"/>
              <a:t>Summer bridging work</a:t>
            </a:r>
            <a:br>
              <a:rPr lang="en-GB" sz="3200" dirty="0"/>
            </a:br>
            <a:r>
              <a:rPr lang="en-GB" sz="3200" dirty="0"/>
              <a:t>SURFACES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3202609"/>
            <a:ext cx="77724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summer project is very important.  It is not optional.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is the starting point for your A Level coursework portfolio.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summer project shows your teachers how you work independently, which is especially useful if you are joining JCoSS from another school.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If you are away over summer, you must still do the project, but you may have to be more creative about your use of materials and techniques.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can visit galleries abroad as well as in London.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 not leave it until the last minute – read through the whole </a:t>
            </a:r>
            <a:r>
              <a:rPr lang="en-GB" dirty="0" err="1"/>
              <a:t>Powerpoint</a:t>
            </a:r>
            <a:r>
              <a:rPr lang="en-GB" dirty="0"/>
              <a:t> first, then get started right away.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 should be fun, creative and enjoyable!</a:t>
            </a:r>
          </a:p>
        </p:txBody>
      </p:sp>
      <p:pic>
        <p:nvPicPr>
          <p:cNvPr id="4" name="Picture 4" descr="http://atlasshrugs2000.typepad.com/atlas_shrugs/images/frank_stell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1" b="94521" l="1522" r="986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84638" y="156674"/>
            <a:ext cx="2731370" cy="30341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25003-D6BA-1C8F-B194-BAD37055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Task</a:t>
            </a:r>
            <a:r>
              <a:rPr lang="en-GB" sz="4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4: Developing ideas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C4296-6271-5541-FC4F-9B1E0F103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Focus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Concept development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Task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Take your strongest experiments and 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develop them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– how can a surface represent memory, identity, decay, beauty, fragility, time?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Make at least 3 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small test pieces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based on one chosen sub-theme (e.g., urban decay, layered memory, weathered posters).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Use 2D and 3D elements: stitch, pierce, sandpaper, wax, burn, or emboss paper.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Create photo sequences or digital edits                                                                                            if appropriate.</a:t>
            </a:r>
          </a:p>
          <a:p>
            <a:endParaRPr lang="en-GB" dirty="0"/>
          </a:p>
        </p:txBody>
      </p:sp>
      <p:pic>
        <p:nvPicPr>
          <p:cNvPr id="8" name="Picture 4" descr="A Level Sculpture sketchbook">
            <a:extLst>
              <a:ext uri="{FF2B5EF4-FFF2-40B4-BE49-F238E27FC236}">
                <a16:creationId xmlns:a16="http://schemas.microsoft.com/office/drawing/2014/main" id="{434F6561-5429-AA70-984F-3BCE9FD4A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28" y="4237115"/>
            <a:ext cx="3327847" cy="234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08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928E0-F2E3-E5A2-0DC5-1CB677D5B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pPr algn="l"/>
            <a:r>
              <a:rPr lang="en-GB" dirty="0"/>
              <a:t>Task 5: </a:t>
            </a:r>
            <a:br>
              <a:rPr lang="en-GB" dirty="0"/>
            </a:br>
            <a:r>
              <a:rPr lang="en-GB" dirty="0"/>
              <a:t>Artist response and refinement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A2A42-B651-39A9-93B3-0F7EB581A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367" y="2057399"/>
            <a:ext cx="4605706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Focus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Another artist for comparison, developing outcome ideas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Task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a second artist with a contrasting approach.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Create a response or reinterpretation.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Start planning a 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final piece or sustained series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Sketchbook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Thumbnail planning, materials testing, colour palettes, surface prep.</a:t>
            </a:r>
          </a:p>
          <a:p>
            <a:endParaRPr lang="en-GB" sz="4400" dirty="0"/>
          </a:p>
        </p:txBody>
      </p:sp>
      <p:pic>
        <p:nvPicPr>
          <p:cNvPr id="5" name="Picture 2" descr="A Level sculpture sketchbook">
            <a:extLst>
              <a:ext uri="{FF2B5EF4-FFF2-40B4-BE49-F238E27FC236}">
                <a16:creationId xmlns:a16="http://schemas.microsoft.com/office/drawing/2014/main" id="{44BA6A58-F632-5838-07E2-8C5C050E3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4" t="1931"/>
          <a:stretch/>
        </p:blipFill>
        <p:spPr bwMode="auto">
          <a:xfrm>
            <a:off x="4923661" y="2760860"/>
            <a:ext cx="1931182" cy="275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rt Sketchbook Ideas: Creative Examples to Inspire Students">
            <a:extLst>
              <a:ext uri="{FF2B5EF4-FFF2-40B4-BE49-F238E27FC236}">
                <a16:creationId xmlns:a16="http://schemas.microsoft.com/office/drawing/2014/main" id="{EE3993FC-31BE-DF42-67F2-752BAC6D5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5" t="3884"/>
          <a:stretch/>
        </p:blipFill>
        <p:spPr bwMode="auto">
          <a:xfrm>
            <a:off x="7044063" y="2760860"/>
            <a:ext cx="1949595" cy="275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778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6CC4E-2459-71C2-426E-55A901E83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6: Final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D786D-195A-ED6A-52D2-8DFF2F235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851104" cy="452596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Focus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Realisation of ideas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Task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Create a resolved piece of work IN YOUR BOOK </a:t>
            </a:r>
            <a:r>
              <a:rPr lang="en-GB" sz="1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response to 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“Surfaces”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This could be: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painting on a double page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series of experimental pages that are related to each other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series of photographs with manipulated prints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textile or paper-based surface on a double page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 prepared to talk about your work in class.  How has your idea developed? What choices did you make about surface and why?</a:t>
            </a:r>
          </a:p>
          <a:p>
            <a:endParaRPr lang="en-GB" sz="4400" dirty="0"/>
          </a:p>
        </p:txBody>
      </p:sp>
      <p:pic>
        <p:nvPicPr>
          <p:cNvPr id="4" name="Picture 4" descr="Altered Journal - Finished | Altered books, Handmade books, Art journal">
            <a:extLst>
              <a:ext uri="{FF2B5EF4-FFF2-40B4-BE49-F238E27FC236}">
                <a16:creationId xmlns:a16="http://schemas.microsoft.com/office/drawing/2014/main" id="{36DF85F3-A851-3691-BC64-A3035F76B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r="3065" b="18934"/>
          <a:stretch/>
        </p:blipFill>
        <p:spPr bwMode="auto">
          <a:xfrm>
            <a:off x="6588224" y="1417638"/>
            <a:ext cx="2224741" cy="21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23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Materials for sixth 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5172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We have put together an Art Pack of basic materials that you will need for sixth form which we ask you to buy.  This includes a sketchbook, folder, paints, good quality brushes etc. which we buy at cost price. Do not buy a sketchbook over summer.  </a:t>
            </a:r>
          </a:p>
          <a:p>
            <a:r>
              <a:rPr lang="en-GB" dirty="0"/>
              <a:t>Most of you will have materials already however you will definitely use everything in the pack and will find it useful to keep a separate set of some things at school. </a:t>
            </a:r>
          </a:p>
          <a:p>
            <a:r>
              <a:rPr lang="en-GB" dirty="0"/>
              <a:t>Please ask your parents to pay the contribution for this pack on </a:t>
            </a:r>
            <a:r>
              <a:rPr lang="en-GB" dirty="0" err="1"/>
              <a:t>Parentpay</a:t>
            </a:r>
            <a:r>
              <a:rPr lang="en-GB" dirty="0"/>
              <a:t>.</a:t>
            </a:r>
          </a:p>
          <a:p>
            <a:r>
              <a:rPr lang="en-GB" dirty="0"/>
              <a:t>It may seem like a lot of money, however A Level students use a lot of materials over the two years and the contribution we ask for covers not only the art kit but also  a small amount towards other materials such as plaster, wire, mod roc, and some of the other things you use during the course.</a:t>
            </a:r>
          </a:p>
        </p:txBody>
      </p:sp>
    </p:spTree>
    <p:extLst>
      <p:ext uri="{BB962C8B-B14F-4D97-AF65-F5344CB8AC3E}">
        <p14:creationId xmlns:p14="http://schemas.microsoft.com/office/powerpoint/2010/main" val="1763861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1970475"/>
            <a:ext cx="3686172" cy="1154098"/>
          </a:xfrm>
        </p:spPr>
        <p:txBody>
          <a:bodyPr>
            <a:normAutofit/>
          </a:bodyPr>
          <a:lstStyle/>
          <a:p>
            <a:r>
              <a:rPr lang="en-GB" sz="1800" dirty="0"/>
              <a:t>Alberto </a:t>
            </a:r>
            <a:r>
              <a:rPr lang="en-GB" sz="1800" dirty="0" err="1"/>
              <a:t>Burri</a:t>
            </a:r>
            <a:endParaRPr lang="en-GB" sz="1800" dirty="0"/>
          </a:p>
        </p:txBody>
      </p:sp>
      <p:pic>
        <p:nvPicPr>
          <p:cNvPr id="20482" name="Picture 2" descr="http://artcritical.com/DavidCohen/SUN-2008/images/burr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46"/>
            <a:ext cx="3429024" cy="2694234"/>
          </a:xfrm>
          <a:prstGeom prst="rect">
            <a:avLst/>
          </a:prstGeom>
          <a:noFill/>
        </p:spPr>
      </p:pic>
      <p:pic>
        <p:nvPicPr>
          <p:cNvPr id="20484" name="Picture 4" descr="http://www.christies.com/lotfinderimages/D53630/alberto_burri_bianco_d5363006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4071942"/>
            <a:ext cx="4191415" cy="2786058"/>
          </a:xfrm>
          <a:prstGeom prst="rect">
            <a:avLst/>
          </a:prstGeom>
          <a:noFill/>
        </p:spPr>
      </p:pic>
      <p:pic>
        <p:nvPicPr>
          <p:cNvPr id="20486" name="Picture 6" descr="http://4.bp.blogspot.com/_Fq6GXF22k1I/R3u6XTT19kI/AAAAAAAAAA8/cJTcK1uuieA/s320/Burr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14" y="0"/>
            <a:ext cx="3357586" cy="3029697"/>
          </a:xfrm>
          <a:prstGeom prst="rect">
            <a:avLst/>
          </a:prstGeom>
          <a:noFill/>
        </p:spPr>
      </p:pic>
      <p:pic>
        <p:nvPicPr>
          <p:cNvPr id="20488" name="Picture 8" descr="http://2.bp.blogspot.com/_J6p8Ps65TPk/TSSD8PwvUCI/AAAAAAAAAHI/h0db-cjsreE/s1600/burr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5" y="3219449"/>
            <a:ext cx="4143375" cy="3638551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270E08C-C2D2-5204-6894-9D7410F934FC}"/>
              </a:ext>
            </a:extLst>
          </p:cNvPr>
          <p:cNvSpPr txBox="1">
            <a:spLocks/>
          </p:cNvSpPr>
          <p:nvPr/>
        </p:nvSpPr>
        <p:spPr>
          <a:xfrm>
            <a:off x="-440801" y="104073"/>
            <a:ext cx="3686172" cy="814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Broken Surfaces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4675353"/>
            <a:ext cx="3900486" cy="1154098"/>
          </a:xfrm>
        </p:spPr>
        <p:txBody>
          <a:bodyPr>
            <a:normAutofit/>
          </a:bodyPr>
          <a:lstStyle/>
          <a:p>
            <a:r>
              <a:rPr lang="en-GB" sz="1600" dirty="0" err="1"/>
              <a:t>Mimmo</a:t>
            </a:r>
            <a:r>
              <a:rPr lang="en-GB" sz="1600" dirty="0"/>
              <a:t> </a:t>
            </a:r>
            <a:r>
              <a:rPr lang="en-GB" sz="1600" dirty="0" err="1"/>
              <a:t>Rotella</a:t>
            </a:r>
            <a:endParaRPr lang="en-GB" sz="1600" dirty="0"/>
          </a:p>
        </p:txBody>
      </p:sp>
      <p:pic>
        <p:nvPicPr>
          <p:cNvPr id="22530" name="Picture 2" descr="http://2.bp.blogspot.com/_3xAnhJsUtp8/TQM_gSKKxbI/AAAAAAAAAI4/m-xzQG2Bj3c/s400/mimmo_rotel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03" y="3500438"/>
            <a:ext cx="2428860" cy="3229383"/>
          </a:xfrm>
          <a:prstGeom prst="rect">
            <a:avLst/>
          </a:prstGeom>
          <a:noFill/>
        </p:spPr>
      </p:pic>
      <p:pic>
        <p:nvPicPr>
          <p:cNvPr id="22532" name="Picture 4" descr="http://www.undo.net/Magazines/foto/1148932662.16155.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5939" y="59289"/>
            <a:ext cx="3379862" cy="3188338"/>
          </a:xfrm>
          <a:prstGeom prst="rect">
            <a:avLst/>
          </a:prstGeom>
          <a:noFill/>
        </p:spPr>
      </p:pic>
      <p:pic>
        <p:nvPicPr>
          <p:cNvPr id="22534" name="Picture 6" descr="http://static.picassomio.com/images/art/3e/ef/fd/mimmo-rotella-artwork-large-582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7902" y="3804898"/>
            <a:ext cx="4117899" cy="2895008"/>
          </a:xfrm>
          <a:prstGeom prst="rect">
            <a:avLst/>
          </a:prstGeom>
          <a:noFill/>
        </p:spPr>
      </p:pic>
      <p:pic>
        <p:nvPicPr>
          <p:cNvPr id="22536" name="Picture 8" descr="http://3.bp.blogspot.com/_5Z7dzx1gaG4/TTlXnHWrSJI/AAAAAAAAAHM/Q0BQ33yfjyc/s1600/mimmo%2Brotell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61338" y="59289"/>
            <a:ext cx="2414977" cy="3429000"/>
          </a:xfrm>
          <a:prstGeom prst="rect">
            <a:avLst/>
          </a:prstGeom>
          <a:noFill/>
        </p:spPr>
      </p:pic>
      <p:pic>
        <p:nvPicPr>
          <p:cNvPr id="22538" name="Picture 10" descr="http://3.bp.blogspot.com/_R1rXGQW4hqI/TEjJh74RNjI/AAAAAAAAA0o/WaHgJVOHVlY/s1600/mimmo-rotella-detall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48" y="725110"/>
            <a:ext cx="3071834" cy="2285729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00A4F03-6F0D-0358-404B-E189394B111C}"/>
              </a:ext>
            </a:extLst>
          </p:cNvPr>
          <p:cNvSpPr txBox="1">
            <a:spLocks/>
          </p:cNvSpPr>
          <p:nvPr/>
        </p:nvSpPr>
        <p:spPr>
          <a:xfrm>
            <a:off x="-388549" y="14326"/>
            <a:ext cx="3686172" cy="814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Broken Surfaces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4801" y="5730875"/>
            <a:ext cx="2051720" cy="605418"/>
          </a:xfrm>
        </p:spPr>
        <p:txBody>
          <a:bodyPr>
            <a:normAutofit/>
          </a:bodyPr>
          <a:lstStyle/>
          <a:p>
            <a:r>
              <a:rPr lang="en-GB" sz="1600" dirty="0"/>
              <a:t>Paul Nash</a:t>
            </a:r>
          </a:p>
        </p:txBody>
      </p:sp>
      <p:pic>
        <p:nvPicPr>
          <p:cNvPr id="28674" name="Picture 2" descr="http://www.spartacus.schoolnet.co.uk/ARTnashmul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4143404" cy="2705199"/>
          </a:xfrm>
          <a:prstGeom prst="rect">
            <a:avLst/>
          </a:prstGeom>
          <a:noFill/>
        </p:spPr>
      </p:pic>
      <p:pic>
        <p:nvPicPr>
          <p:cNvPr id="28676" name="Picture 4" descr="http://4.bp.blogspot.com/_tuj6CIbZibk/S-Mu5z57pQI/AAAAAAAADA4/8KVmgfrZESQ/s1600/nash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3064670"/>
          </a:xfrm>
          <a:prstGeom prst="rect">
            <a:avLst/>
          </a:prstGeom>
          <a:noFill/>
        </p:spPr>
      </p:pic>
      <p:pic>
        <p:nvPicPr>
          <p:cNvPr id="28678" name="Picture 6" descr="http://2.bp.blogspot.com/_zuns3TuQa2Q/TNsvv5C7BfI/AAAAAAAAC9s/gYyCuqIrhEQ/s1600/Paul_Nash_57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86191"/>
            <a:ext cx="4500562" cy="3071810"/>
          </a:xfrm>
          <a:prstGeom prst="rect">
            <a:avLst/>
          </a:prstGeom>
          <a:noFill/>
        </p:spPr>
      </p:pic>
      <p:pic>
        <p:nvPicPr>
          <p:cNvPr id="28680" name="Picture 8" descr="http://www.faslondon.com/images/vbig/Paul_Nash_437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4302" y="3212976"/>
            <a:ext cx="2999698" cy="3645024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659715B-57ED-A12D-EA8B-B953FF5E1BF2}"/>
              </a:ext>
            </a:extLst>
          </p:cNvPr>
          <p:cNvSpPr txBox="1">
            <a:spLocks/>
          </p:cNvSpPr>
          <p:nvPr/>
        </p:nvSpPr>
        <p:spPr>
          <a:xfrm>
            <a:off x="-180528" y="108578"/>
            <a:ext cx="4143404" cy="891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Decaying Surfaces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522" y="2381427"/>
            <a:ext cx="2699792" cy="389394"/>
          </a:xfrm>
        </p:spPr>
        <p:txBody>
          <a:bodyPr>
            <a:normAutofit/>
          </a:bodyPr>
          <a:lstStyle/>
          <a:p>
            <a:r>
              <a:rPr lang="en-GB" sz="1800" dirty="0"/>
              <a:t>Rosamond Purcell</a:t>
            </a:r>
          </a:p>
        </p:txBody>
      </p:sp>
      <p:pic>
        <p:nvPicPr>
          <p:cNvPr id="29706" name="Picture 10" descr="http://www.zymoglyphic.org/blog/uploaded_images/purce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3810000" cy="3000376"/>
          </a:xfrm>
          <a:prstGeom prst="rect">
            <a:avLst/>
          </a:prstGeom>
          <a:noFill/>
        </p:spPr>
      </p:pic>
      <p:pic>
        <p:nvPicPr>
          <p:cNvPr id="29708" name="Picture 12" descr="http://t1.gstatic.com/images?q=tbn:ANd9GcREdDtXzS6ZFHqAw_jc6YdEJCHkdotEgVepYDJRUJLka7hGjq8W&amp;t=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290" y="0"/>
            <a:ext cx="3214710" cy="3287115"/>
          </a:xfrm>
          <a:prstGeom prst="rect">
            <a:avLst/>
          </a:prstGeom>
          <a:noFill/>
        </p:spPr>
      </p:pic>
      <p:pic>
        <p:nvPicPr>
          <p:cNvPr id="29710" name="Picture 14" descr="http://t3.gstatic.com/images?q=tbn:ANd9GcS5N5gOTPzEQAWCl5EELy6OkIjNyR3Q76prG7EJX8X2Bk7hHJVU6g&amp;t=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3241109"/>
            <a:ext cx="2428860" cy="3616891"/>
          </a:xfrm>
          <a:prstGeom prst="rect">
            <a:avLst/>
          </a:prstGeom>
          <a:noFill/>
        </p:spPr>
      </p:pic>
      <p:pic>
        <p:nvPicPr>
          <p:cNvPr id="29712" name="Picture 16" descr="http://t1.gstatic.com/images?q=tbn:ANd9GcRqkr7h3QrZ_LDNC8wnPg_c4ctc3HVWUsNWwj1n6q2s8DfMn34Y&amp;t=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243860"/>
            <a:ext cx="3857620" cy="2614140"/>
          </a:xfrm>
          <a:prstGeom prst="rect">
            <a:avLst/>
          </a:prstGeom>
          <a:noFill/>
        </p:spPr>
      </p:pic>
      <p:pic>
        <p:nvPicPr>
          <p:cNvPr id="29714" name="Picture 18" descr="http://www.exploratorium.edu/bodies/bodies_images/purcell_images/waxhea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4" y="3357562"/>
            <a:ext cx="2336051" cy="3500438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965DD22-D6F5-A89D-F04C-97F3401D8ED4}"/>
              </a:ext>
            </a:extLst>
          </p:cNvPr>
          <p:cNvSpPr txBox="1">
            <a:spLocks/>
          </p:cNvSpPr>
          <p:nvPr/>
        </p:nvSpPr>
        <p:spPr>
          <a:xfrm>
            <a:off x="-180528" y="108578"/>
            <a:ext cx="4143404" cy="891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Decaying Surfaces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90754"/>
            <a:ext cx="3094981" cy="564271"/>
          </a:xfrm>
        </p:spPr>
        <p:txBody>
          <a:bodyPr>
            <a:normAutofit/>
          </a:bodyPr>
          <a:lstStyle/>
          <a:p>
            <a:r>
              <a:rPr lang="en-GB" sz="1800" dirty="0"/>
              <a:t>Anna Held </a:t>
            </a:r>
            <a:r>
              <a:rPr lang="en-GB" sz="1800" dirty="0" err="1"/>
              <a:t>Audette</a:t>
            </a:r>
            <a:endParaRPr lang="en-GB" sz="1800" dirty="0"/>
          </a:p>
        </p:txBody>
      </p:sp>
      <p:pic>
        <p:nvPicPr>
          <p:cNvPr id="30722" name="Picture 2" descr="http://images.artnet.com/WebServices/picture.aspx?date=20090127&amp;catalog=154421&amp;gallery=110889&amp;lot=00067&amp;filetype=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3878618" cy="2624128"/>
          </a:xfrm>
          <a:prstGeom prst="rect">
            <a:avLst/>
          </a:prstGeom>
          <a:noFill/>
        </p:spPr>
      </p:pic>
      <p:pic>
        <p:nvPicPr>
          <p:cNvPr id="30724" name="Picture 4" descr="http://www.annaheldaudette.com/Scrap%20Metal-%20Ste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0517" y="914613"/>
            <a:ext cx="4357718" cy="2652242"/>
          </a:xfrm>
          <a:prstGeom prst="rect">
            <a:avLst/>
          </a:prstGeom>
          <a:noFill/>
        </p:spPr>
      </p:pic>
      <p:pic>
        <p:nvPicPr>
          <p:cNvPr id="30726" name="Picture 6" descr="http://images.artnet.com/WebServices/picture.aspx?date=20090127&amp;catalog=154421&amp;gallery=110889&amp;lot=00068&amp;filetype=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7463" y="3857629"/>
            <a:ext cx="4486537" cy="3000372"/>
          </a:xfrm>
          <a:prstGeom prst="rect">
            <a:avLst/>
          </a:prstGeom>
          <a:noFill/>
        </p:spPr>
      </p:pic>
      <p:pic>
        <p:nvPicPr>
          <p:cNvPr id="30728" name="Picture 8" descr="http://www.annaheldaudette.com/Scrap%20Metal%20VII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732084"/>
            <a:ext cx="4572000" cy="2125916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A7AB4B7-69E1-C7CC-5E4B-ABB94BB045CE}"/>
              </a:ext>
            </a:extLst>
          </p:cNvPr>
          <p:cNvSpPr txBox="1">
            <a:spLocks/>
          </p:cNvSpPr>
          <p:nvPr/>
        </p:nvSpPr>
        <p:spPr>
          <a:xfrm>
            <a:off x="-180528" y="108578"/>
            <a:ext cx="4143404" cy="891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Decaying Surfaces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5571" y="10926"/>
            <a:ext cx="2425970" cy="671224"/>
          </a:xfrm>
        </p:spPr>
        <p:txBody>
          <a:bodyPr>
            <a:normAutofit/>
          </a:bodyPr>
          <a:lstStyle/>
          <a:p>
            <a:r>
              <a:rPr lang="en-GB" sz="1600" dirty="0"/>
              <a:t>Gustav Klimt</a:t>
            </a:r>
          </a:p>
        </p:txBody>
      </p:sp>
      <p:pic>
        <p:nvPicPr>
          <p:cNvPr id="33794" name="Picture 2" descr="http://www.cosmopolis.ch/klimt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917" y="980728"/>
            <a:ext cx="3032035" cy="3173061"/>
          </a:xfrm>
          <a:prstGeom prst="rect">
            <a:avLst/>
          </a:prstGeom>
          <a:noFill/>
        </p:spPr>
      </p:pic>
      <p:pic>
        <p:nvPicPr>
          <p:cNvPr id="33796" name="Picture 4" descr="http://www.expo-klimt.com/painting/gk0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3658" y="379875"/>
            <a:ext cx="2857488" cy="2821770"/>
          </a:xfrm>
          <a:prstGeom prst="rect">
            <a:avLst/>
          </a:prstGeom>
          <a:noFill/>
        </p:spPr>
      </p:pic>
      <p:pic>
        <p:nvPicPr>
          <p:cNvPr id="33798" name="Picture 6" descr="http://t3.gstatic.com/images?q=tbn:ANd9GcSHMkKmOUVl9jba-5dnaaVKe_LS2eww_vKmL35B3NXhLqKRhdql&amp;t=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13008" y="3310582"/>
            <a:ext cx="2233152" cy="3454212"/>
          </a:xfrm>
          <a:prstGeom prst="rect">
            <a:avLst/>
          </a:prstGeom>
          <a:noFill/>
        </p:spPr>
      </p:pic>
      <p:pic>
        <p:nvPicPr>
          <p:cNvPr id="33800" name="Picture 8" descr="http://sarahcoey.files.wordpress.com/2011/04/gustav_klimt_017_obnp2009-y0485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9212" y="3353572"/>
            <a:ext cx="2841934" cy="3429000"/>
          </a:xfrm>
          <a:prstGeom prst="rect">
            <a:avLst/>
          </a:prstGeom>
          <a:noFill/>
        </p:spPr>
      </p:pic>
      <p:pic>
        <p:nvPicPr>
          <p:cNvPr id="33802" name="Picture 10" descr="http://www.paintinghere.com/UploadPic/Gustav%20Klimt/big/The%20Tree%20of%20Lif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180" y="4344772"/>
            <a:ext cx="3714776" cy="2360431"/>
          </a:xfrm>
          <a:prstGeom prst="rect">
            <a:avLst/>
          </a:prstGeom>
          <a:noFill/>
        </p:spPr>
      </p:pic>
      <p:pic>
        <p:nvPicPr>
          <p:cNvPr id="33804" name="Picture 12" descr="http://www.paintinghere.com/UploadPic/Gustav%20Klimt/big/Hop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68" y="591811"/>
            <a:ext cx="2574292" cy="2609834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3B6C1C3-B4E4-BF96-EA74-1449A97CD6F6}"/>
              </a:ext>
            </a:extLst>
          </p:cNvPr>
          <p:cNvSpPr txBox="1">
            <a:spLocks/>
          </p:cNvSpPr>
          <p:nvPr/>
        </p:nvSpPr>
        <p:spPr>
          <a:xfrm>
            <a:off x="-972616" y="-47291"/>
            <a:ext cx="5398368" cy="1087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Patterned Surfaces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42B40-45A1-7229-E206-F5C28EFC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   Step 1: Foundations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DA021-2EE1-DB5E-B5F8-B0C1CD904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059016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Focus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Making &amp; exploring surfaces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Task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Make a sketchbook using 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found papers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– e.g., envelopes, newspapers, brown paper, old maps, packaging, receipts, wallpaper samples, book pages, etc.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Binding Options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Japanese stab binding, simple stitch, or bulldog clips.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Introductory Drawing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Use graphite, charcoal, pen, and ink to 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draw directly onto these surfaces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Focus on 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texture and materiality.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Photography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Begin collecting photographs of 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urban/textured surfaces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(brick, glass, rust, peeling paint, moss, pavements, graffiti, posters, rain on windows).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Annotation Prompt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How do different surfaces affect your process of mark-making and meaning?</a:t>
            </a:r>
          </a:p>
          <a:p>
            <a:endParaRPr lang="en-GB" dirty="0"/>
          </a:p>
        </p:txBody>
      </p:sp>
      <p:pic>
        <p:nvPicPr>
          <p:cNvPr id="4098" name="Picture 2" descr="27 Experimental Surface Design Research ideas | design research, surface  design, textiles">
            <a:extLst>
              <a:ext uri="{FF2B5EF4-FFF2-40B4-BE49-F238E27FC236}">
                <a16:creationId xmlns:a16="http://schemas.microsoft.com/office/drawing/2014/main" id="{95B3544E-6D68-6544-5A50-E66F9B68B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292" y="4524118"/>
            <a:ext cx="22479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omposition | Forgotten Heritage">
            <a:extLst>
              <a:ext uri="{FF2B5EF4-FFF2-40B4-BE49-F238E27FC236}">
                <a16:creationId xmlns:a16="http://schemas.microsoft.com/office/drawing/2014/main" id="{166C13FE-953E-FBD2-0A6F-A4C9F1B20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292" y="2609851"/>
            <a:ext cx="22479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ridge House Art - Hello everyone in Ullapool area- a place has become  available on Bridge House Art Summer school NEXT WEEK! Bargain price  £100... any takers contact bookings@bridgehouseart.co.uk Experimental  Drawing: surface/material">
            <a:extLst>
              <a:ext uri="{FF2B5EF4-FFF2-40B4-BE49-F238E27FC236}">
                <a16:creationId xmlns:a16="http://schemas.microsoft.com/office/drawing/2014/main" id="{1EE9B262-6B7A-F566-1113-B0706BCA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292" y="842170"/>
            <a:ext cx="22479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616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5996" y="3737516"/>
            <a:ext cx="2135088" cy="677426"/>
          </a:xfrm>
        </p:spPr>
        <p:txBody>
          <a:bodyPr>
            <a:normAutofit/>
          </a:bodyPr>
          <a:lstStyle/>
          <a:p>
            <a:r>
              <a:rPr lang="en-GB" sz="1800" dirty="0"/>
              <a:t>Frank Stella</a:t>
            </a:r>
          </a:p>
        </p:txBody>
      </p:sp>
      <p:pic>
        <p:nvPicPr>
          <p:cNvPr id="34818" name="Picture 2" descr="http://waynethomasartroom.wikispaces.com/file/view/Frank_Stella%27s_%27Harran_II%27,_1967.jpg/80670067/Frank_Stella%27s_%27Harran_II%27,_19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4031555" cy="2019296"/>
          </a:xfrm>
          <a:prstGeom prst="rect">
            <a:avLst/>
          </a:prstGeom>
          <a:noFill/>
        </p:spPr>
      </p:pic>
      <p:pic>
        <p:nvPicPr>
          <p:cNvPr id="34820" name="Picture 4" descr="http://atlasshrugs2000.typepad.com/atlas_shrugs/images/frank_stel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76608"/>
            <a:ext cx="3223953" cy="3581392"/>
          </a:xfrm>
          <a:prstGeom prst="rect">
            <a:avLst/>
          </a:prstGeom>
          <a:noFill/>
        </p:spPr>
      </p:pic>
      <p:pic>
        <p:nvPicPr>
          <p:cNvPr id="34822" name="Picture 6" descr="http://www.worthpoint.com/wp-content/uploads/2009/07/frank-stella-sabine-pa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10" y="0"/>
            <a:ext cx="3929090" cy="1748212"/>
          </a:xfrm>
          <a:prstGeom prst="rect">
            <a:avLst/>
          </a:prstGeom>
          <a:noFill/>
        </p:spPr>
      </p:pic>
      <p:pic>
        <p:nvPicPr>
          <p:cNvPr id="34824" name="Picture 8" descr="http://walkingollie.files.wordpress.com/2009/12/mia_6898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1785926"/>
            <a:ext cx="4643438" cy="2008837"/>
          </a:xfrm>
          <a:prstGeom prst="rect">
            <a:avLst/>
          </a:prstGeom>
          <a:noFill/>
        </p:spPr>
      </p:pic>
      <p:pic>
        <p:nvPicPr>
          <p:cNvPr id="34826" name="Picture 10" descr="http://eartfair.com/blog/wp-content/uploads/2009/01/frankstellacircuitatnash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3824717"/>
            <a:ext cx="2714612" cy="3033284"/>
          </a:xfrm>
          <a:prstGeom prst="rect">
            <a:avLst/>
          </a:prstGeom>
          <a:noFill/>
        </p:spPr>
      </p:pic>
      <p:pic>
        <p:nvPicPr>
          <p:cNvPr id="34828" name="Picture 12" descr="http://www.josephklevenefineartltd.com/RichardPettiboneBlackStell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7" y="4357694"/>
            <a:ext cx="3222729" cy="2500306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AFB1053-196A-176D-B0CB-E6C7331C7181}"/>
              </a:ext>
            </a:extLst>
          </p:cNvPr>
          <p:cNvSpPr txBox="1">
            <a:spLocks/>
          </p:cNvSpPr>
          <p:nvPr/>
        </p:nvSpPr>
        <p:spPr>
          <a:xfrm>
            <a:off x="-972616" y="-47291"/>
            <a:ext cx="5398368" cy="1087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Patterned Surfaces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2052" y="4841076"/>
            <a:ext cx="1851616" cy="533410"/>
          </a:xfrm>
        </p:spPr>
        <p:txBody>
          <a:bodyPr>
            <a:normAutofit/>
          </a:bodyPr>
          <a:lstStyle/>
          <a:p>
            <a:r>
              <a:rPr lang="en-GB" sz="1800" dirty="0"/>
              <a:t>Bridget Riley</a:t>
            </a:r>
          </a:p>
        </p:txBody>
      </p:sp>
      <p:pic>
        <p:nvPicPr>
          <p:cNvPr id="35842" name="Picture 2" descr="http://2.bp.blogspot.com/_k0vLnWNra3s/TKXcFmCMvTI/AAAAAAAAEnw/wToPnOKbbxI/s400/croatia-arts-330x220-bridget-rile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46"/>
            <a:ext cx="3143250" cy="2247901"/>
          </a:xfrm>
          <a:prstGeom prst="rect">
            <a:avLst/>
          </a:prstGeom>
          <a:noFill/>
        </p:spPr>
      </p:pic>
      <p:pic>
        <p:nvPicPr>
          <p:cNvPr id="35844" name="Picture 4" descr="http://www.chocochips.co.uk/Aurulum%20by%20Bridget%20Riley,%2019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1815" y="0"/>
            <a:ext cx="2782185" cy="3000396"/>
          </a:xfrm>
          <a:prstGeom prst="rect">
            <a:avLst/>
          </a:prstGeom>
          <a:noFill/>
        </p:spPr>
      </p:pic>
      <p:pic>
        <p:nvPicPr>
          <p:cNvPr id="35846" name="Picture 6" descr="http://farm4.static.flickr.com/3648/3451288548_56ccdcb4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93668" y="3286124"/>
            <a:ext cx="2650332" cy="3571876"/>
          </a:xfrm>
          <a:prstGeom prst="rect">
            <a:avLst/>
          </a:prstGeom>
          <a:noFill/>
        </p:spPr>
      </p:pic>
      <p:pic>
        <p:nvPicPr>
          <p:cNvPr id="35848" name="Picture 8" descr="http://www.abstract-art.com/abstraction/l2_grnfthrs_fldr/g0000_gr_inf_images/g074c_riley_highsky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357562"/>
            <a:ext cx="4863374" cy="3500438"/>
          </a:xfrm>
          <a:prstGeom prst="rect">
            <a:avLst/>
          </a:prstGeom>
          <a:noFill/>
        </p:spPr>
      </p:pic>
      <p:pic>
        <p:nvPicPr>
          <p:cNvPr id="35850" name="Picture 10" descr="http://farm4.static.flickr.com/3379/3451289714_9d7567cae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0"/>
            <a:ext cx="2643206" cy="3333716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40DE18F-76D4-3CB4-D013-066A89CFE8D0}"/>
              </a:ext>
            </a:extLst>
          </p:cNvPr>
          <p:cNvSpPr txBox="1">
            <a:spLocks/>
          </p:cNvSpPr>
          <p:nvPr/>
        </p:nvSpPr>
        <p:spPr>
          <a:xfrm>
            <a:off x="-972616" y="-47291"/>
            <a:ext cx="5398368" cy="1087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Patterned Surfaces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bideford.devon.sch.uk/art/exam_resources/gcse2010/Q4%20Ceremonies%20and%20Festivals/yinka%20shonibare%20un%20ballo%20i%20masche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3990975" cy="3105150"/>
          </a:xfrm>
          <a:prstGeom prst="rect">
            <a:avLst/>
          </a:prstGeom>
          <a:noFill/>
        </p:spPr>
      </p:pic>
      <p:pic>
        <p:nvPicPr>
          <p:cNvPr id="37894" name="Picture 6" descr="http://www.creativereview.co.uk/images/uploads/2008/10/yinka-shonibare_-_hi_r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92872"/>
            <a:ext cx="2357422" cy="32651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0975" y="2571744"/>
            <a:ext cx="1919634" cy="677996"/>
          </a:xfrm>
        </p:spPr>
        <p:txBody>
          <a:bodyPr>
            <a:normAutofit/>
          </a:bodyPr>
          <a:lstStyle/>
          <a:p>
            <a:r>
              <a:rPr lang="en-GB" sz="1800" dirty="0" err="1"/>
              <a:t>Yinka</a:t>
            </a:r>
            <a:r>
              <a:rPr lang="en-GB" sz="1800" dirty="0"/>
              <a:t> </a:t>
            </a:r>
            <a:r>
              <a:rPr lang="en-GB" sz="1800" dirty="0" err="1"/>
              <a:t>Shonibare</a:t>
            </a:r>
            <a:endParaRPr lang="en-GB" sz="1800" dirty="0"/>
          </a:p>
        </p:txBody>
      </p:sp>
      <p:pic>
        <p:nvPicPr>
          <p:cNvPr id="37892" name="Picture 4" descr="http://www.salford.gov.uk/i/yinka_shonibare_sir_foster_cunliffe_playing_archer_front_1_cmy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0"/>
            <a:ext cx="3357554" cy="4257378"/>
          </a:xfrm>
          <a:prstGeom prst="rect">
            <a:avLst/>
          </a:prstGeom>
          <a:noFill/>
        </p:spPr>
      </p:pic>
      <p:pic>
        <p:nvPicPr>
          <p:cNvPr id="37896" name="Picture 8" descr="http://www.fabricworkshopandmuseum.org/exhibitions/images/shonibare-45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4215" y="4286256"/>
            <a:ext cx="4089785" cy="2571744"/>
          </a:xfrm>
          <a:prstGeom prst="rect">
            <a:avLst/>
          </a:prstGeom>
          <a:noFill/>
        </p:spPr>
      </p:pic>
      <p:pic>
        <p:nvPicPr>
          <p:cNvPr id="37898" name="Picture 10" descr="http://blogs.csm.arts.ac.uk/snapshot/files/2010/05/Yinka-Shonibare-Climate-Shi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3786190"/>
            <a:ext cx="2151462" cy="3071810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18E68EC-E054-2CA8-230A-B9DE20FFE56C}"/>
              </a:ext>
            </a:extLst>
          </p:cNvPr>
          <p:cNvSpPr txBox="1">
            <a:spLocks/>
          </p:cNvSpPr>
          <p:nvPr/>
        </p:nvSpPr>
        <p:spPr>
          <a:xfrm>
            <a:off x="-972616" y="-47291"/>
            <a:ext cx="5398368" cy="1087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Patterned Surfaces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5210" y="2780928"/>
            <a:ext cx="2205386" cy="821442"/>
          </a:xfrm>
        </p:spPr>
        <p:txBody>
          <a:bodyPr>
            <a:normAutofit/>
          </a:bodyPr>
          <a:lstStyle/>
          <a:p>
            <a:r>
              <a:rPr lang="en-GB" sz="1800" dirty="0"/>
              <a:t>Henri Rousseau</a:t>
            </a:r>
          </a:p>
        </p:txBody>
      </p:sp>
      <p:pic>
        <p:nvPicPr>
          <p:cNvPr id="40964" name="Picture 4" descr="http://www.tate.org.uk/modern/exhibitions/rousseau/images/works/fighttigerbuffalo_l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6243" y="294180"/>
            <a:ext cx="2795876" cy="3500438"/>
          </a:xfrm>
          <a:prstGeom prst="rect">
            <a:avLst/>
          </a:prstGeom>
          <a:noFill/>
        </p:spPr>
      </p:pic>
      <p:pic>
        <p:nvPicPr>
          <p:cNvPr id="40966" name="Picture 6" descr="http://upload.wikimedia.org/wikipedia/commons/1/13/Henri_Rousseau_-_Jungle_with_L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8121" y="3946806"/>
            <a:ext cx="3547435" cy="2857496"/>
          </a:xfrm>
          <a:prstGeom prst="rect">
            <a:avLst/>
          </a:prstGeom>
          <a:noFill/>
        </p:spPr>
      </p:pic>
      <p:pic>
        <p:nvPicPr>
          <p:cNvPr id="40968" name="Picture 8" descr="http://redtreetimes.files.wordpress.com/2009/01/rousseau-henri-jungle-sunset-26023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444" y="3946805"/>
            <a:ext cx="4096767" cy="2857496"/>
          </a:xfrm>
          <a:prstGeom prst="rect">
            <a:avLst/>
          </a:prstGeom>
          <a:noFill/>
        </p:spPr>
      </p:pic>
      <p:pic>
        <p:nvPicPr>
          <p:cNvPr id="40970" name="Picture 10" descr="http://www.1artclub.com/uploads/09-00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1881" y="834895"/>
            <a:ext cx="4073329" cy="2965383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B86CE48-4AF3-35C7-19F0-A9787E123B56}"/>
              </a:ext>
            </a:extLst>
          </p:cNvPr>
          <p:cNvSpPr txBox="1">
            <a:spLocks/>
          </p:cNvSpPr>
          <p:nvPr/>
        </p:nvSpPr>
        <p:spPr>
          <a:xfrm>
            <a:off x="-419031" y="53699"/>
            <a:ext cx="4624242" cy="953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/>
              <a:t>Beneath The Surface</a:t>
            </a:r>
            <a:endParaRPr lang="en-GB" sz="3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067" y="3429000"/>
            <a:ext cx="4114800" cy="1082660"/>
          </a:xfrm>
        </p:spPr>
        <p:txBody>
          <a:bodyPr>
            <a:normAutofit/>
          </a:bodyPr>
          <a:lstStyle/>
          <a:p>
            <a:r>
              <a:rPr lang="en-GB" sz="1800" dirty="0" err="1"/>
              <a:t>Zena</a:t>
            </a:r>
            <a:r>
              <a:rPr lang="en-GB" sz="1800" dirty="0"/>
              <a:t> Holloway </a:t>
            </a:r>
          </a:p>
        </p:txBody>
      </p:sp>
      <p:pic>
        <p:nvPicPr>
          <p:cNvPr id="53250" name="Picture 2" descr="http://laurenmcdannel.files.wordpress.com/2011/05/6a00e008d91f9d883400e55220bad08834-800w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2518686" cy="3252776"/>
          </a:xfrm>
          <a:prstGeom prst="rect">
            <a:avLst/>
          </a:prstGeom>
          <a:noFill/>
        </p:spPr>
      </p:pic>
      <p:pic>
        <p:nvPicPr>
          <p:cNvPr id="53252" name="Picture 4" descr="http://horsesmouth.typepad.com/hm/022_zena_hollow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4286256"/>
            <a:ext cx="3936701" cy="2571744"/>
          </a:xfrm>
          <a:prstGeom prst="rect">
            <a:avLst/>
          </a:prstGeom>
          <a:noFill/>
        </p:spPr>
      </p:pic>
      <p:pic>
        <p:nvPicPr>
          <p:cNvPr id="53254" name="Picture 6" descr="http://5magazine.files.wordpress.com/2010/05/zena-holloway-9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0"/>
            <a:ext cx="2643174" cy="3603691"/>
          </a:xfrm>
          <a:prstGeom prst="rect">
            <a:avLst/>
          </a:prstGeom>
          <a:noFill/>
        </p:spPr>
      </p:pic>
      <p:pic>
        <p:nvPicPr>
          <p:cNvPr id="53256" name="Picture 8" descr="http://www.solsken.com/blog/wp-content/uploads/2008/01/zena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3619497"/>
            <a:ext cx="4857752" cy="3238503"/>
          </a:xfrm>
          <a:prstGeom prst="rect">
            <a:avLst/>
          </a:prstGeom>
          <a:noFill/>
        </p:spPr>
      </p:pic>
      <p:pic>
        <p:nvPicPr>
          <p:cNvPr id="53258" name="Picture 10" descr="http://echostains.files.wordpress.com/2010/03/zena-holloway-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49420" y="500042"/>
            <a:ext cx="2508530" cy="3048190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FC874AB-80E1-5837-4573-4F3EE4874B7C}"/>
              </a:ext>
            </a:extLst>
          </p:cNvPr>
          <p:cNvSpPr txBox="1">
            <a:spLocks/>
          </p:cNvSpPr>
          <p:nvPr/>
        </p:nvSpPr>
        <p:spPr>
          <a:xfrm>
            <a:off x="-190775" y="-53735"/>
            <a:ext cx="4318248" cy="1107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/>
              <a:t>Beneath The Surface</a:t>
            </a:r>
            <a:endParaRPr lang="en-GB" sz="3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1761" y="2685820"/>
            <a:ext cx="2168790" cy="738890"/>
          </a:xfrm>
        </p:spPr>
        <p:txBody>
          <a:bodyPr>
            <a:normAutofit/>
          </a:bodyPr>
          <a:lstStyle/>
          <a:p>
            <a:r>
              <a:rPr lang="en-GB" sz="1800" dirty="0"/>
              <a:t>Nick </a:t>
            </a:r>
            <a:r>
              <a:rPr lang="en-GB" sz="1800" dirty="0" err="1"/>
              <a:t>Veasey</a:t>
            </a:r>
            <a:endParaRPr lang="en-GB" sz="1800" dirty="0"/>
          </a:p>
        </p:txBody>
      </p:sp>
      <p:pic>
        <p:nvPicPr>
          <p:cNvPr id="55298" name="Picture 2" descr="http://freakymartin.com/nitro/funtasticus/485cddc94e294xray007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802" y="4338642"/>
            <a:ext cx="3782817" cy="2519357"/>
          </a:xfrm>
          <a:prstGeom prst="rect">
            <a:avLst/>
          </a:prstGeom>
          <a:noFill/>
        </p:spPr>
      </p:pic>
      <p:pic>
        <p:nvPicPr>
          <p:cNvPr id="55300" name="Picture 4" descr="http://artsytime.com/img/artwork/x-ray-art-by-nick-veasey/x-ray-art-by-nick-veasey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261" y="1791629"/>
            <a:ext cx="3966942" cy="2519357"/>
          </a:xfrm>
          <a:prstGeom prst="rect">
            <a:avLst/>
          </a:prstGeom>
          <a:noFill/>
        </p:spPr>
      </p:pic>
      <p:pic>
        <p:nvPicPr>
          <p:cNvPr id="55302" name="Picture 6" descr="http://www.photogrowth.com/images/blog/2008/0418_Nick_Vease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2572" y="3429000"/>
            <a:ext cx="2721428" cy="3429000"/>
          </a:xfrm>
          <a:prstGeom prst="rect">
            <a:avLst/>
          </a:prstGeom>
          <a:noFill/>
        </p:spPr>
      </p:pic>
      <p:pic>
        <p:nvPicPr>
          <p:cNvPr id="55304" name="Picture 8" descr="http://www.gallery2c.com/admin/Upload/FullImage/xray-photograph-nick-vease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7470" y="0"/>
            <a:ext cx="3846530" cy="2724139"/>
          </a:xfrm>
          <a:prstGeom prst="rect">
            <a:avLst/>
          </a:prstGeom>
          <a:noFill/>
        </p:spPr>
      </p:pic>
      <p:pic>
        <p:nvPicPr>
          <p:cNvPr id="55306" name="Picture 10" descr="http://posterous.com/getfile/files.posterous.com/reachneville/ByYnMRJc4uuScPGxC7X73CyvZeH7nODnjMakwERsaJZXtYbrbhqR9Nk44GzR/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9058" y="3143248"/>
            <a:ext cx="2406570" cy="3714752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0EAC66-91DE-784E-0096-B911747014F3}"/>
              </a:ext>
            </a:extLst>
          </p:cNvPr>
          <p:cNvSpPr txBox="1">
            <a:spLocks/>
          </p:cNvSpPr>
          <p:nvPr/>
        </p:nvSpPr>
        <p:spPr>
          <a:xfrm>
            <a:off x="-540568" y="353471"/>
            <a:ext cx="5470376" cy="876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/>
              <a:t>Beneath The Surface</a:t>
            </a:r>
            <a:endParaRPr lang="en-GB" sz="3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2750" y="3706419"/>
            <a:ext cx="4829180" cy="1154098"/>
          </a:xfrm>
        </p:spPr>
        <p:txBody>
          <a:bodyPr>
            <a:normAutofit/>
          </a:bodyPr>
          <a:lstStyle/>
          <a:p>
            <a:r>
              <a:rPr lang="en-GB" sz="1800" dirty="0"/>
              <a:t>John Chamberlain</a:t>
            </a:r>
          </a:p>
        </p:txBody>
      </p:sp>
      <p:pic>
        <p:nvPicPr>
          <p:cNvPr id="43010" name="Picture 2" descr="http://farm2.static.flickr.com/1050/1391724849_6525940b8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9" y="837927"/>
            <a:ext cx="2143108" cy="3227572"/>
          </a:xfrm>
          <a:prstGeom prst="rect">
            <a:avLst/>
          </a:prstGeom>
          <a:noFill/>
        </p:spPr>
      </p:pic>
      <p:pic>
        <p:nvPicPr>
          <p:cNvPr id="43012" name="Picture 4" descr="http://leslieparke.com/blog/wp-content/uploads/2010/07/u0009035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5408" y="1"/>
            <a:ext cx="3438592" cy="3071810"/>
          </a:xfrm>
          <a:prstGeom prst="rect">
            <a:avLst/>
          </a:prstGeom>
          <a:noFill/>
        </p:spPr>
      </p:pic>
      <p:pic>
        <p:nvPicPr>
          <p:cNvPr id="43014" name="Picture 6" descr="http://smilingirisheyes.umwblogs.org/files/2008/03/chamberlai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1439" y="3071811"/>
            <a:ext cx="2832561" cy="3786190"/>
          </a:xfrm>
          <a:prstGeom prst="rect">
            <a:avLst/>
          </a:prstGeom>
          <a:noFill/>
        </p:spPr>
      </p:pic>
      <p:pic>
        <p:nvPicPr>
          <p:cNvPr id="43016" name="Picture 8" descr="http://artcritical.com/DavidCohen/sun_images_december/JCGagosia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212439"/>
            <a:ext cx="3143240" cy="2645561"/>
          </a:xfrm>
          <a:prstGeom prst="rect">
            <a:avLst/>
          </a:prstGeom>
          <a:noFill/>
        </p:spPr>
      </p:pic>
      <p:pic>
        <p:nvPicPr>
          <p:cNvPr id="43018" name="Picture 10" descr="http://2.bp.blogspot.com/-LBskuhkbGBY/TcRwCjX2O3I/AAAAAAAABzI/8pL0OneZFPY/s1600/john+chamberlain41762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7422" y="1000108"/>
            <a:ext cx="3143272" cy="2689430"/>
          </a:xfrm>
          <a:prstGeom prst="rect">
            <a:avLst/>
          </a:prstGeom>
          <a:noFill/>
        </p:spPr>
      </p:pic>
      <p:pic>
        <p:nvPicPr>
          <p:cNvPr id="43020" name="Picture 12" descr="http://www.artfacts.net/exhibpics/5674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15" y="4572009"/>
            <a:ext cx="3140097" cy="2285992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617082E-AFB6-72BE-74F8-C002E6A69CCE}"/>
              </a:ext>
            </a:extLst>
          </p:cNvPr>
          <p:cNvSpPr txBox="1">
            <a:spLocks/>
          </p:cNvSpPr>
          <p:nvPr/>
        </p:nvSpPr>
        <p:spPr>
          <a:xfrm>
            <a:off x="-180528" y="0"/>
            <a:ext cx="4174232" cy="891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/>
              <a:t>Textured Surfaces</a:t>
            </a:r>
            <a:endParaRPr lang="en-GB" sz="2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t2.gstatic.com/images?q=tbn:ANd9GcQZYuAdKYJAgcYLsV7hC0FfwxXkKYraCqjiZkQL3yn-nUmf5TZZBg&amp;t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4357686" cy="3251506"/>
          </a:xfrm>
          <a:prstGeom prst="rect">
            <a:avLst/>
          </a:prstGeom>
          <a:noFill/>
        </p:spPr>
      </p:pic>
      <p:pic>
        <p:nvPicPr>
          <p:cNvPr id="44036" name="Picture 4" descr="http://t1.gstatic.com/images?q=tbn:ANd9GcTQysfmuxVCu_n3jFwlNppFO6ijWP_BaYO9mquFXwD3kc93idrp&amp;t=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1" y="-1"/>
            <a:ext cx="4214810" cy="3543881"/>
          </a:xfrm>
          <a:prstGeom prst="rect">
            <a:avLst/>
          </a:prstGeom>
          <a:noFill/>
        </p:spPr>
      </p:pic>
      <p:pic>
        <p:nvPicPr>
          <p:cNvPr id="44038" name="Picture 6" descr="http://www.tate.org.uk/collection/T/T07/T07859_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19600"/>
            <a:ext cx="1943100" cy="2438400"/>
          </a:xfrm>
          <a:prstGeom prst="rect">
            <a:avLst/>
          </a:prstGeom>
          <a:noFill/>
        </p:spPr>
      </p:pic>
      <p:pic>
        <p:nvPicPr>
          <p:cNvPr id="44040" name="Picture 8" descr="http://www.artnet.com/artwork_images_1112_99067_Rebecca-Hor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57841" y="3857628"/>
            <a:ext cx="3686159" cy="2821940"/>
          </a:xfrm>
          <a:prstGeom prst="rect">
            <a:avLst/>
          </a:prstGeom>
          <a:noFill/>
        </p:spPr>
      </p:pic>
      <p:pic>
        <p:nvPicPr>
          <p:cNvPr id="44042" name="Picture 10" descr="http://2.bp.blogspot.com/_MUPh1VsNB14/TEhvF9uYtzI/AAAAAAAABLQ/CZlL1JhI58o/s400/rh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50" y="4419600"/>
            <a:ext cx="1981200" cy="2438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5377" y="3846958"/>
            <a:ext cx="2211086" cy="677426"/>
          </a:xfrm>
        </p:spPr>
        <p:txBody>
          <a:bodyPr>
            <a:normAutofit/>
          </a:bodyPr>
          <a:lstStyle/>
          <a:p>
            <a:r>
              <a:rPr lang="en-GB" sz="1800" dirty="0"/>
              <a:t>Rebecca Horn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565A8E-1ADA-BB9A-1237-74F2FF737857}"/>
              </a:ext>
            </a:extLst>
          </p:cNvPr>
          <p:cNvSpPr txBox="1">
            <a:spLocks/>
          </p:cNvSpPr>
          <p:nvPr/>
        </p:nvSpPr>
        <p:spPr>
          <a:xfrm>
            <a:off x="-180528" y="0"/>
            <a:ext cx="4174232" cy="891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/>
              <a:t>Textured Surfaces</a:t>
            </a:r>
            <a:endParaRPr lang="en-GB" sz="2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5800" y="2615748"/>
            <a:ext cx="1921914" cy="821442"/>
          </a:xfrm>
        </p:spPr>
        <p:txBody>
          <a:bodyPr>
            <a:normAutofit/>
          </a:bodyPr>
          <a:lstStyle/>
          <a:p>
            <a:r>
              <a:rPr lang="en-GB" sz="1800" dirty="0"/>
              <a:t>Mike Kelley</a:t>
            </a:r>
          </a:p>
        </p:txBody>
      </p:sp>
      <p:pic>
        <p:nvPicPr>
          <p:cNvPr id="45058" name="Picture 2" descr="http://www.askart.com/AskART/photos/PHL20061116_3579/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3810000" cy="2447926"/>
          </a:xfrm>
          <a:prstGeom prst="rect">
            <a:avLst/>
          </a:prstGeom>
          <a:noFill/>
        </p:spPr>
      </p:pic>
      <p:pic>
        <p:nvPicPr>
          <p:cNvPr id="45060" name="Picture 4" descr="http://www.theartwolf.com/imagenestAW/Kelley_memory_detai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8104" y="1"/>
            <a:ext cx="3605896" cy="2786058"/>
          </a:xfrm>
          <a:prstGeom prst="rect">
            <a:avLst/>
          </a:prstGeom>
          <a:noFill/>
        </p:spPr>
      </p:pic>
      <p:pic>
        <p:nvPicPr>
          <p:cNvPr id="45062" name="Picture 6" descr="http://aaronzeem.com/GBTRstatementimages/Mike%20Kelley%20More%20Love%20Hours..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34601"/>
            <a:ext cx="4357686" cy="3423399"/>
          </a:xfrm>
          <a:prstGeom prst="rect">
            <a:avLst/>
          </a:prstGeom>
          <a:noFill/>
        </p:spPr>
      </p:pic>
      <p:pic>
        <p:nvPicPr>
          <p:cNvPr id="45064" name="Picture 8" descr="http://www.initialaccess.co.uk/admin/artistimg/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1244" y="3428999"/>
            <a:ext cx="4742756" cy="3429001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D118569-7353-734B-06D2-69E47ECA8C10}"/>
              </a:ext>
            </a:extLst>
          </p:cNvPr>
          <p:cNvSpPr txBox="1">
            <a:spLocks/>
          </p:cNvSpPr>
          <p:nvPr/>
        </p:nvSpPr>
        <p:spPr>
          <a:xfrm>
            <a:off x="-180528" y="0"/>
            <a:ext cx="4174232" cy="891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/>
              <a:t>Textured Surfaces</a:t>
            </a:r>
            <a:endParaRPr lang="en-GB" sz="2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2069" y="2348880"/>
            <a:ext cx="2160518" cy="677426"/>
          </a:xfrm>
        </p:spPr>
        <p:txBody>
          <a:bodyPr>
            <a:normAutofit/>
          </a:bodyPr>
          <a:lstStyle/>
          <a:p>
            <a:r>
              <a:rPr lang="en-GB" sz="1800" dirty="0"/>
              <a:t>Seiko Kinoshita</a:t>
            </a:r>
          </a:p>
        </p:txBody>
      </p:sp>
      <p:pic>
        <p:nvPicPr>
          <p:cNvPr id="46082" name="Picture 2" descr="http://www.seikokinoshita.com/img/homep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4429124" cy="2433585"/>
          </a:xfrm>
          <a:prstGeom prst="rect">
            <a:avLst/>
          </a:prstGeom>
          <a:noFill/>
        </p:spPr>
      </p:pic>
      <p:pic>
        <p:nvPicPr>
          <p:cNvPr id="46084" name="Picture 4" descr="http://1.bp.blogspot.com/_RwMfzpdu2rg/TBAFEHEqzDI/AAAAAAAABX8/WRQTitMVrRM/s1600/DSCF52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1091" y="0"/>
            <a:ext cx="2382909" cy="3181338"/>
          </a:xfrm>
          <a:prstGeom prst="rect">
            <a:avLst/>
          </a:prstGeom>
          <a:noFill/>
        </p:spPr>
      </p:pic>
      <p:pic>
        <p:nvPicPr>
          <p:cNvPr id="46086" name="Picture 6" descr="http://www.blackburn.gov.uk/upload/img/SeikoKinoshita-Yello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49359"/>
            <a:ext cx="3786182" cy="2839637"/>
          </a:xfrm>
          <a:prstGeom prst="rect">
            <a:avLst/>
          </a:prstGeom>
          <a:noFill/>
        </p:spPr>
      </p:pic>
      <p:pic>
        <p:nvPicPr>
          <p:cNvPr id="46088" name="Picture 8" descr="http://www.nyos.org.uk/img-events/weav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3855" y="3214686"/>
            <a:ext cx="4620145" cy="3643314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C06F0B9-824C-AE25-7A49-C71CD9C7C8FD}"/>
              </a:ext>
            </a:extLst>
          </p:cNvPr>
          <p:cNvSpPr txBox="1">
            <a:spLocks/>
          </p:cNvSpPr>
          <p:nvPr/>
        </p:nvSpPr>
        <p:spPr>
          <a:xfrm>
            <a:off x="-180528" y="0"/>
            <a:ext cx="4174232" cy="891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/>
              <a:t>Textured Surfaces</a:t>
            </a:r>
            <a:endParaRPr lang="en-GB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989EC-2F1C-7123-32EF-5D331DAA3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E19FD-6466-4D54-3928-50AC0A235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999"/>
            <a:ext cx="8229600" cy="1143000"/>
          </a:xfrm>
        </p:spPr>
        <p:txBody>
          <a:bodyPr/>
          <a:lstStyle/>
          <a:p>
            <a:r>
              <a:rPr lang="en-GB" dirty="0"/>
              <a:t>Tips and suggestions: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900046-1E2B-068F-71B0-F9403F6E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44" y="1201999"/>
            <a:ext cx="3912133" cy="506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763CB8-96E0-62B3-78BD-BC4716D42C67}"/>
              </a:ext>
            </a:extLst>
          </p:cNvPr>
          <p:cNvSpPr txBox="1"/>
          <p:nvPr/>
        </p:nvSpPr>
        <p:spPr>
          <a:xfrm>
            <a:off x="247921" y="555602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3"/>
              </a:rPr>
              <a:t>https://thewildcherryfarm.com/diy-sketchbook-tutorial/</a:t>
            </a: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31EA7F-0151-839D-04BF-D29837B66296}"/>
              </a:ext>
            </a:extLst>
          </p:cNvPr>
          <p:cNvSpPr txBox="1"/>
          <p:nvPr/>
        </p:nvSpPr>
        <p:spPr>
          <a:xfrm>
            <a:off x="260039" y="4861549"/>
            <a:ext cx="3960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How to make a simple sketchbook — HELEN WELLS ARTIST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96F5BC-0EAC-B7B0-3FF6-D9C272C8F0EC}"/>
              </a:ext>
            </a:extLst>
          </p:cNvPr>
          <p:cNvSpPr txBox="1"/>
          <p:nvPr/>
        </p:nvSpPr>
        <p:spPr>
          <a:xfrm>
            <a:off x="155334" y="1600613"/>
            <a:ext cx="5184576" cy="286232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GB" dirty="0"/>
              <a:t>You could use….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Plain cartridge paper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Lined paper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Coloured paper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Squared paper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Graph paper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Dotted paper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Old envelopes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Wrapping paper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Bubble wrap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Corrugated card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Tissue paper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Tracing paper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Metallic paper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Newspaper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Magazine pages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Old sketchbook pages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Punched pockets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219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4589" y="5323609"/>
            <a:ext cx="2352822" cy="638334"/>
          </a:xfrm>
        </p:spPr>
        <p:txBody>
          <a:bodyPr>
            <a:normAutofit/>
          </a:bodyPr>
          <a:lstStyle/>
          <a:p>
            <a:r>
              <a:rPr lang="en-GB" sz="1800" dirty="0"/>
              <a:t>Van  Gogh</a:t>
            </a:r>
          </a:p>
        </p:txBody>
      </p:sp>
      <p:pic>
        <p:nvPicPr>
          <p:cNvPr id="47106" name="Picture 2" descr="http://www.artcyclopedia.com/masterscans/van-gogh-sho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28671"/>
            <a:ext cx="2857487" cy="2301736"/>
          </a:xfrm>
          <a:prstGeom prst="rect">
            <a:avLst/>
          </a:prstGeom>
          <a:noFill/>
        </p:spPr>
      </p:pic>
      <p:pic>
        <p:nvPicPr>
          <p:cNvPr id="47108" name="Picture 4" descr="http://www.abcgallery.com/V/vangogh/vangogh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6360" y="0"/>
            <a:ext cx="3127640" cy="2519347"/>
          </a:xfrm>
          <a:prstGeom prst="rect">
            <a:avLst/>
          </a:prstGeom>
          <a:noFill/>
        </p:spPr>
      </p:pic>
      <p:pic>
        <p:nvPicPr>
          <p:cNvPr id="47110" name="Picture 6" descr="http://img.dailymail.co.uk/i/pix/2007/11_01/VanGoghES_700x5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2786050" cy="2119153"/>
          </a:xfrm>
          <a:prstGeom prst="rect">
            <a:avLst/>
          </a:prstGeom>
          <a:noFill/>
        </p:spPr>
      </p:pic>
      <p:pic>
        <p:nvPicPr>
          <p:cNvPr id="47112" name="Picture 8" descr="http://3.bp.blogspot.com/-nCg7ELPpGfQ/TZR8b0LeBKI/AAAAAAAAAE4/udDRpXJQKM8/s640/van-gogh-sho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38000" y="2643183"/>
            <a:ext cx="3106000" cy="2571768"/>
          </a:xfrm>
          <a:prstGeom prst="rect">
            <a:avLst/>
          </a:prstGeom>
          <a:noFill/>
        </p:spPr>
      </p:pic>
      <p:pic>
        <p:nvPicPr>
          <p:cNvPr id="47114" name="Picture 10" descr="http://3.bp.blogspot.com/_RFh5A9KL_jg/S9WdY1soO9I/AAAAAAAAAoE/3F25fJ8WVRc/s1600/vincent+van+gogh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928670"/>
            <a:ext cx="2952035" cy="2676512"/>
          </a:xfrm>
          <a:prstGeom prst="rect">
            <a:avLst/>
          </a:prstGeom>
          <a:noFill/>
        </p:spPr>
      </p:pic>
      <p:pic>
        <p:nvPicPr>
          <p:cNvPr id="47116" name="Picture 12" descr="http://www.abstract-art.com/abstraction/l2_grnfthrs_fldr/g0000_gr_inf_images/g014c_vangogh_flowe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488" y="3643314"/>
            <a:ext cx="3071834" cy="3214686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BABC933-9207-73B2-4F24-EEDADE76D522}"/>
              </a:ext>
            </a:extLst>
          </p:cNvPr>
          <p:cNvSpPr txBox="1">
            <a:spLocks/>
          </p:cNvSpPr>
          <p:nvPr/>
        </p:nvSpPr>
        <p:spPr>
          <a:xfrm>
            <a:off x="-180528" y="0"/>
            <a:ext cx="4174232" cy="891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/>
              <a:t>Textured Surfaces</a:t>
            </a:r>
            <a:endParaRPr lang="en-GB" sz="28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1971" y="3185075"/>
            <a:ext cx="3543296" cy="1154098"/>
          </a:xfrm>
        </p:spPr>
        <p:txBody>
          <a:bodyPr>
            <a:normAutofit/>
          </a:bodyPr>
          <a:lstStyle/>
          <a:p>
            <a:r>
              <a:rPr lang="en-GB" sz="1800" dirty="0"/>
              <a:t>Tony </a:t>
            </a:r>
            <a:r>
              <a:rPr lang="en-GB" sz="1800" dirty="0" err="1"/>
              <a:t>Cragg</a:t>
            </a:r>
            <a:endParaRPr lang="en-GB" sz="1800" dirty="0"/>
          </a:p>
        </p:txBody>
      </p:sp>
      <p:pic>
        <p:nvPicPr>
          <p:cNvPr id="50178" name="Picture 2" descr="http://72dpi.cn/wp-content/uploads/2009/10/T07428_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3220032" cy="2786082"/>
          </a:xfrm>
          <a:prstGeom prst="rect">
            <a:avLst/>
          </a:prstGeom>
          <a:noFill/>
        </p:spPr>
      </p:pic>
      <p:pic>
        <p:nvPicPr>
          <p:cNvPr id="50180" name="Picture 4" descr="http://www.inhabitat.com/wp-content/uploads/cragg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4000505"/>
            <a:ext cx="4081051" cy="2857496"/>
          </a:xfrm>
          <a:prstGeom prst="rect">
            <a:avLst/>
          </a:prstGeom>
          <a:noFill/>
        </p:spPr>
      </p:pic>
      <p:pic>
        <p:nvPicPr>
          <p:cNvPr id="50182" name="Picture 6" descr="http://rubyreusable.com/artblog/wp-content/uploads/2009/08/tony-cragg-palett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0191" y="0"/>
            <a:ext cx="3283809" cy="3538528"/>
          </a:xfrm>
          <a:prstGeom prst="rect">
            <a:avLst/>
          </a:prstGeom>
          <a:noFill/>
        </p:spPr>
      </p:pic>
      <p:pic>
        <p:nvPicPr>
          <p:cNvPr id="50184" name="Picture 8" descr="http://www.bbc.co.uk/schools/gcsebitesize/art/images/a3_tonycrag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214290"/>
            <a:ext cx="1933575" cy="3676657"/>
          </a:xfrm>
          <a:prstGeom prst="rect">
            <a:avLst/>
          </a:prstGeom>
          <a:noFill/>
        </p:spPr>
      </p:pic>
      <p:pic>
        <p:nvPicPr>
          <p:cNvPr id="50186" name="Picture 10" descr="http://www.sculpture.org.uk/images/news/articles/0412crag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0" y="4000500"/>
            <a:ext cx="3810000" cy="2857500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AD94636-F44C-EBB5-E961-08E0C8B49429}"/>
              </a:ext>
            </a:extLst>
          </p:cNvPr>
          <p:cNvSpPr txBox="1">
            <a:spLocks/>
          </p:cNvSpPr>
          <p:nvPr/>
        </p:nvSpPr>
        <p:spPr>
          <a:xfrm>
            <a:off x="-669246" y="-5680"/>
            <a:ext cx="4750296" cy="963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/>
              <a:t>Contrasting Surfaces</a:t>
            </a:r>
            <a:endParaRPr lang="en-GB" sz="2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062" y="3659184"/>
            <a:ext cx="5400684" cy="1082660"/>
          </a:xfrm>
        </p:spPr>
        <p:txBody>
          <a:bodyPr>
            <a:normAutofit/>
          </a:bodyPr>
          <a:lstStyle/>
          <a:p>
            <a:r>
              <a:rPr lang="en-GB" sz="1800" dirty="0"/>
              <a:t>Robert Rauschenberg</a:t>
            </a:r>
          </a:p>
        </p:txBody>
      </p:sp>
      <p:pic>
        <p:nvPicPr>
          <p:cNvPr id="51202" name="Picture 2" descr="http://edu.warhol.org/Images/rauschenber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2329493" cy="3286118"/>
          </a:xfrm>
          <a:prstGeom prst="rect">
            <a:avLst/>
          </a:prstGeom>
          <a:noFill/>
        </p:spPr>
      </p:pic>
      <p:pic>
        <p:nvPicPr>
          <p:cNvPr id="51204" name="Picture 4" descr="http://clairereilly.files.wordpress.com/2008/05/robert-rauschenberg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7392" y="4510093"/>
            <a:ext cx="4586608" cy="2347907"/>
          </a:xfrm>
          <a:prstGeom prst="rect">
            <a:avLst/>
          </a:prstGeom>
          <a:noFill/>
        </p:spPr>
      </p:pic>
      <p:pic>
        <p:nvPicPr>
          <p:cNvPr id="51206" name="Picture 6" descr="http://linnilabelled.files.wordpress.com/2008/01/robert-rauschenber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3" y="0"/>
            <a:ext cx="2857488" cy="4290522"/>
          </a:xfrm>
          <a:prstGeom prst="rect">
            <a:avLst/>
          </a:prstGeom>
          <a:noFill/>
        </p:spPr>
      </p:pic>
      <p:pic>
        <p:nvPicPr>
          <p:cNvPr id="51208" name="Picture 8" descr="http://0.tqn.com/d/arthistory/1/0/I/S/rrc_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8" y="1000108"/>
            <a:ext cx="3917191" cy="2890826"/>
          </a:xfrm>
          <a:prstGeom prst="rect">
            <a:avLst/>
          </a:prstGeom>
          <a:noFill/>
        </p:spPr>
      </p:pic>
      <p:pic>
        <p:nvPicPr>
          <p:cNvPr id="51210" name="Picture 10" descr="http://www.jaimetreadwell.com/rauschenberg-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4357694"/>
            <a:ext cx="4143404" cy="2500306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2054B47-19E4-49E8-B9F9-B6C62A45EBCA}"/>
              </a:ext>
            </a:extLst>
          </p:cNvPr>
          <p:cNvSpPr txBox="1">
            <a:spLocks/>
          </p:cNvSpPr>
          <p:nvPr/>
        </p:nvSpPr>
        <p:spPr>
          <a:xfrm>
            <a:off x="-468560" y="0"/>
            <a:ext cx="4750296" cy="963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/>
              <a:t>Contrasting Surfaces</a:t>
            </a:r>
            <a:endParaRPr lang="en-GB" sz="2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144" y="2889223"/>
            <a:ext cx="3543296" cy="1154098"/>
          </a:xfrm>
        </p:spPr>
        <p:txBody>
          <a:bodyPr>
            <a:normAutofit/>
          </a:bodyPr>
          <a:lstStyle/>
          <a:p>
            <a:r>
              <a:rPr lang="en-GB" sz="1800" dirty="0"/>
              <a:t>Jean </a:t>
            </a:r>
            <a:r>
              <a:rPr lang="en-GB" sz="1800" dirty="0" err="1"/>
              <a:t>Tinguely</a:t>
            </a:r>
            <a:endParaRPr lang="en-GB" sz="1800" dirty="0"/>
          </a:p>
        </p:txBody>
      </p:sp>
      <p:pic>
        <p:nvPicPr>
          <p:cNvPr id="52226" name="Picture 2" descr="http://formartepura.fo.ohost.de/img/3na1900/nouveaurealisme/tinguely/tools85tinguel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000108"/>
            <a:ext cx="3428450" cy="3643338"/>
          </a:xfrm>
          <a:prstGeom prst="rect">
            <a:avLst/>
          </a:prstGeom>
          <a:noFill/>
        </p:spPr>
      </p:pic>
      <p:pic>
        <p:nvPicPr>
          <p:cNvPr id="52228" name="Picture 4" descr="http://academics.smcvt.edu/gblasdel/art/J.Tinguely,%20Baluba%20II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6071" y="0"/>
            <a:ext cx="2547929" cy="3315533"/>
          </a:xfrm>
          <a:prstGeom prst="rect">
            <a:avLst/>
          </a:prstGeom>
          <a:noFill/>
        </p:spPr>
      </p:pic>
      <p:pic>
        <p:nvPicPr>
          <p:cNvPr id="52230" name="Picture 6" descr="http://1.bp.blogspot.com/_8YKoQJuCk8g/TMS4E-33Y4I/AAAAAAAAAAU/eJk9Xa4eoe0/s1600/potsd_tinguely5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0550" y="3648074"/>
            <a:ext cx="4743450" cy="3209926"/>
          </a:xfrm>
          <a:prstGeom prst="rect">
            <a:avLst/>
          </a:prstGeom>
          <a:noFill/>
        </p:spPr>
      </p:pic>
      <p:pic>
        <p:nvPicPr>
          <p:cNvPr id="52232" name="Picture 8" descr="http://images.artnet.com/artwork_images/425324282/50328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285728"/>
            <a:ext cx="2286016" cy="3180544"/>
          </a:xfrm>
          <a:prstGeom prst="rect">
            <a:avLst/>
          </a:prstGeom>
          <a:noFill/>
        </p:spPr>
      </p:pic>
      <p:pic>
        <p:nvPicPr>
          <p:cNvPr id="52234" name="Picture 10" descr="http://img.artknowledgenews.com/files2009b/Tinguely_Wundermaschin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4892100"/>
            <a:ext cx="2786081" cy="1965900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AA5A33A-CCD7-59F4-9EDA-DF329B9F27C4}"/>
              </a:ext>
            </a:extLst>
          </p:cNvPr>
          <p:cNvSpPr txBox="1">
            <a:spLocks/>
          </p:cNvSpPr>
          <p:nvPr/>
        </p:nvSpPr>
        <p:spPr>
          <a:xfrm>
            <a:off x="-468560" y="0"/>
            <a:ext cx="4750296" cy="963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/>
              <a:t>Contrasting Surfaces</a:t>
            </a:r>
            <a:endParaRPr lang="en-GB" sz="2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27" y="6439042"/>
            <a:ext cx="1656184" cy="374800"/>
          </a:xfrm>
        </p:spPr>
        <p:txBody>
          <a:bodyPr>
            <a:normAutofit/>
          </a:bodyPr>
          <a:lstStyle/>
          <a:p>
            <a:r>
              <a:rPr lang="en-GB" sz="1600" dirty="0"/>
              <a:t>Claude Monet</a:t>
            </a:r>
          </a:p>
        </p:txBody>
      </p:sp>
      <p:pic>
        <p:nvPicPr>
          <p:cNvPr id="1026" name="Picture 2" descr="http://www.rodcollins.com/images/monet-veni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212" y="666343"/>
            <a:ext cx="3810000" cy="2867025"/>
          </a:xfrm>
          <a:prstGeom prst="rect">
            <a:avLst/>
          </a:prstGeom>
          <a:noFill/>
        </p:spPr>
      </p:pic>
      <p:pic>
        <p:nvPicPr>
          <p:cNvPr id="1028" name="Picture 4" descr="http://www.ibiblio.org/wm/paint/auth/monet/waterlilies/monet.wl-gre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212" y="3761937"/>
            <a:ext cx="4178612" cy="270033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72080" y="-198834"/>
            <a:ext cx="4178613" cy="1035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Reflective Surfaces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51322" y="2616131"/>
            <a:ext cx="2410959" cy="577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/>
              <a:t>Kate </a:t>
            </a:r>
          </a:p>
          <a:p>
            <a:r>
              <a:rPr lang="en-GB" sz="1800" dirty="0"/>
              <a:t>Brinkworth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82189B-5641-D946-9389-FF93697E5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231" y="2616131"/>
            <a:ext cx="2778185" cy="4209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303333-5A74-0E40-8EFF-2C385CA4E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249" y="32499"/>
            <a:ext cx="3797344" cy="249991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C81590E-2893-B94E-8F71-2BDB7D437059}"/>
              </a:ext>
            </a:extLst>
          </p:cNvPr>
          <p:cNvSpPr txBox="1"/>
          <p:nvPr/>
        </p:nvSpPr>
        <p:spPr>
          <a:xfrm>
            <a:off x="321851" y="3105834"/>
            <a:ext cx="4983287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It might be easier to narrow down your theme:</a:t>
            </a:r>
          </a:p>
          <a:p>
            <a:r>
              <a:rPr lang="en-GB" dirty="0"/>
              <a:t> Here are some starting points to get you thinking…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164E06-4D34-9543-B39B-5138B32524C2}"/>
              </a:ext>
            </a:extLst>
          </p:cNvPr>
          <p:cNvSpPr txBox="1"/>
          <p:nvPr/>
        </p:nvSpPr>
        <p:spPr>
          <a:xfrm>
            <a:off x="321851" y="4063750"/>
            <a:ext cx="2509450" cy="261610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/>
              <a:t>DECAYING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Decay in modern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Empty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Street Rubbish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Torn Posters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Abandoned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Burnt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Scrap yards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Rusted Metal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Decomposed 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859CC3-6C21-1C46-82C9-3D0DC1F00B4B}"/>
              </a:ext>
            </a:extLst>
          </p:cNvPr>
          <p:cNvSpPr txBox="1"/>
          <p:nvPr/>
        </p:nvSpPr>
        <p:spPr>
          <a:xfrm>
            <a:off x="6372200" y="153609"/>
            <a:ext cx="2621592" cy="23083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/>
              <a:t>BENEATH THE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Fish/ Weeds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Rivers/Lakes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Jungles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Burrows – Reptiles &amp; Insects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Beneath the surface of the mind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Subconscious/Conscious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6E8AB0-64D5-A34A-B037-F43DCDE63F33}"/>
              </a:ext>
            </a:extLst>
          </p:cNvPr>
          <p:cNvSpPr txBox="1"/>
          <p:nvPr/>
        </p:nvSpPr>
        <p:spPr>
          <a:xfrm>
            <a:off x="3111738" y="153609"/>
            <a:ext cx="2932579" cy="280076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/>
              <a:t>REFLECTIVE SURFACES:</a:t>
            </a:r>
          </a:p>
          <a:p>
            <a:r>
              <a:rPr lang="en-GB" sz="1600" dirty="0"/>
              <a:t>These can show what is BEYOND the surface…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Glass – Concave, convex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Mirrors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Broken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Vehicle Bumpers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Chrome Kitchen Implements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Glass Baubles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Reflect and Distort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Ponds, lakes, Rivers, Puddles.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FC94C0-7688-AA4D-BF39-2F25085E6BDC}"/>
              </a:ext>
            </a:extLst>
          </p:cNvPr>
          <p:cNvSpPr txBox="1"/>
          <p:nvPr/>
        </p:nvSpPr>
        <p:spPr>
          <a:xfrm>
            <a:off x="3111738" y="4125306"/>
            <a:ext cx="3242130" cy="25545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/>
              <a:t>BROKEN SURFACES – these may reveal what is BENEATH the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Torn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Tattered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Ripped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Folded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Crushed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Pleated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Cut or Burnt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Cracked Paint revealing colour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B6A98-0B99-3243-940F-FDB2A8477F6E}"/>
              </a:ext>
            </a:extLst>
          </p:cNvPr>
          <p:cNvSpPr txBox="1"/>
          <p:nvPr/>
        </p:nvSpPr>
        <p:spPr>
          <a:xfrm>
            <a:off x="323528" y="153609"/>
            <a:ext cx="2509450" cy="280076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/>
              <a:t>TEXTURED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Soft or textured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Flesh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Brickwork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Silk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Cobbles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Feathers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Roofs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Moss/Fungi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Fabric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Hair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E0FD8-AD1D-B74A-B3CF-38F191C9CB88}"/>
              </a:ext>
            </a:extLst>
          </p:cNvPr>
          <p:cNvSpPr txBox="1"/>
          <p:nvPr/>
        </p:nvSpPr>
        <p:spPr>
          <a:xfrm>
            <a:off x="6639566" y="4139823"/>
            <a:ext cx="2211832" cy="25545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/>
              <a:t>PATTERNED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Random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Regular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Geometrical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Optical Illusions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Relief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Natural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Glazed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Surface Decoration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Mosaic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9142EC-B127-5A07-824D-9A91FF21EE29}"/>
              </a:ext>
            </a:extLst>
          </p:cNvPr>
          <p:cNvSpPr txBox="1"/>
          <p:nvPr/>
        </p:nvSpPr>
        <p:spPr>
          <a:xfrm>
            <a:off x="6372200" y="2595136"/>
            <a:ext cx="2621592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/>
              <a:t>ABOVE THE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Aerial 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Journeys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Exteriors/wrappings</a:t>
            </a:r>
          </a:p>
        </p:txBody>
      </p:sp>
    </p:spTree>
    <p:extLst>
      <p:ext uri="{BB962C8B-B14F-4D97-AF65-F5344CB8AC3E}">
        <p14:creationId xmlns:p14="http://schemas.microsoft.com/office/powerpoint/2010/main" val="3080265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C8866-7992-FD9D-6BB2-297B8819B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Photography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AF2DA-5E6E-84D3-76F9-41C0C6A19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Perceiving the representative surface color of real-world materials |  Scientific Reports">
            <a:extLst>
              <a:ext uri="{FF2B5EF4-FFF2-40B4-BE49-F238E27FC236}">
                <a16:creationId xmlns:a16="http://schemas.microsoft.com/office/drawing/2014/main" id="{0E6030E4-A852-E223-D1F0-A7DDBCBFC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3" y="1772816"/>
            <a:ext cx="8744993" cy="435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502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BFB75-A3D9-CB56-B3CB-509AFC94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113"/>
            <a:ext cx="8229600" cy="1143000"/>
          </a:xfrm>
        </p:spPr>
        <p:txBody>
          <a:bodyPr>
            <a:normAutofit/>
          </a:bodyPr>
          <a:lstStyle/>
          <a:p>
            <a:r>
              <a:rPr lang="en-GB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Step</a:t>
            </a:r>
            <a:r>
              <a:rPr lang="en-GB" sz="4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2: Experimentation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E59B6-335F-A0BC-0AF7-4583E2FEC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128926"/>
            <a:ext cx="6264696" cy="452596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Focus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Media exploration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Task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Create experimental surfaces: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Collage with torn layers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bleach, wax, ink, tape, latex, gesso, or glue to 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distort and react with surfaces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Try frottage, mono printing, and tracing texture.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Photography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Focus on 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reflections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worn textures, decay.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Drawing Prompt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Draw surfaces using 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non-traditional tools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(sticks, sponges, credit cards, string).</a:t>
            </a:r>
          </a:p>
          <a:p>
            <a:endParaRPr lang="en-GB" sz="4400" dirty="0"/>
          </a:p>
        </p:txBody>
      </p:sp>
      <p:pic>
        <p:nvPicPr>
          <p:cNvPr id="5122" name="Picture 2" descr="Workshop: Painting on Alternative Surfaces - Cedars Union">
            <a:extLst>
              <a:ext uri="{FF2B5EF4-FFF2-40B4-BE49-F238E27FC236}">
                <a16:creationId xmlns:a16="http://schemas.microsoft.com/office/drawing/2014/main" id="{23FBC636-6283-A70C-D279-4E2159E24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99" y="3548226"/>
            <a:ext cx="2356351" cy="321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*FULL* Surface Design and Monoprinting - Asheville Art Museum">
            <a:extLst>
              <a:ext uri="{FF2B5EF4-FFF2-40B4-BE49-F238E27FC236}">
                <a16:creationId xmlns:a16="http://schemas.microsoft.com/office/drawing/2014/main" id="{C54FBABF-57B9-DF80-062B-2F9B233E8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370" y="1315916"/>
            <a:ext cx="2405008" cy="216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90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C8DA80-6A7F-D782-38AE-9283F6CA0493}"/>
              </a:ext>
            </a:extLst>
          </p:cNvPr>
          <p:cNvSpPr txBox="1"/>
          <p:nvPr/>
        </p:nvSpPr>
        <p:spPr>
          <a:xfrm>
            <a:off x="179512" y="72857"/>
            <a:ext cx="8856984" cy="6712287"/>
          </a:xfrm>
          <a:prstGeom prst="rect">
            <a:avLst/>
          </a:prstGeom>
          <a:noFill/>
        </p:spPr>
        <p:txBody>
          <a:bodyPr wrap="square" numCol="4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PROMPTS FOR EXPERIMENTATION Draw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Print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Tear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Stick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Cut out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Shred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Reassemble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Reorder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Sculpt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Scratch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Play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Model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Compose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Change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Stretch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Overlap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Overlay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See through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Cut away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Resize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Rub away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Scratch through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Scrape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Turn over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Turn around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Layer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Destroy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Reinvent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Roll up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Tie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Thread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Stitch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Decorate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Take away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Add to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Fold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Pleat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Burn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Dye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Make rubbings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Emboss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Etch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Carve into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Peel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Paint over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Extend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Reduce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Stipple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Zoom in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Zoom out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Interweave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Photograph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Edit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Recolour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Invert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Draw over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Paint over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Rephotograph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Bleach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Wash away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Tape over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Staple</a:t>
            </a:r>
          </a:p>
        </p:txBody>
      </p:sp>
    </p:spTree>
    <p:extLst>
      <p:ext uri="{BB962C8B-B14F-4D97-AF65-F5344CB8AC3E}">
        <p14:creationId xmlns:p14="http://schemas.microsoft.com/office/powerpoint/2010/main" val="4241953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96EE3-EBF4-DCA4-B37C-FD40CBB4D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3: Artist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7EE26-CE3C-323E-CFD6-77181AE9A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592" y="2044863"/>
            <a:ext cx="4906888" cy="4525963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Visit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Two different galleries with relevant work </a:t>
            </a: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GB" sz="1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For one of these we recommend the </a:t>
            </a:r>
            <a:r>
              <a:rPr lang="en-GB" sz="18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Grayson Perry </a:t>
            </a:r>
            <a:r>
              <a:rPr lang="en-GB" sz="1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exhibition at the </a:t>
            </a:r>
            <a:r>
              <a:rPr lang="en-GB" sz="18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Wallace Collection </a:t>
            </a:r>
            <a:r>
              <a:rPr lang="en-GB" sz="1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– this fits well with the theme. 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Task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Choose one artist and produce: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visual response (in their style, using your surfaces)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Annotation/analysis in sketchbook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Try working on a surface the artist might use or referencing their process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Critical Thinking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How does the artist use surface as meaning, not just texture?</a:t>
            </a:r>
          </a:p>
          <a:p>
            <a:endParaRPr lang="en-GB" sz="4400" dirty="0"/>
          </a:p>
        </p:txBody>
      </p:sp>
      <p:pic>
        <p:nvPicPr>
          <p:cNvPr id="7176" name="Picture 8" descr="Products – Tagged &quot;Exhibition Poster&quot;– The Wallace Collection Shop">
            <a:extLst>
              <a:ext uri="{FF2B5EF4-FFF2-40B4-BE49-F238E27FC236}">
                <a16:creationId xmlns:a16="http://schemas.microsoft.com/office/drawing/2014/main" id="{E1C1E130-81F6-E677-20D8-D101023F8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00834"/>
            <a:ext cx="3296548" cy="465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621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001FE-0CDA-42B2-612F-9C7E1307C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suggested London galleries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40DBB-ED17-EC97-35A6-9A7490988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57" y="1600200"/>
            <a:ext cx="5984896" cy="4890475"/>
          </a:xfrm>
        </p:spPr>
        <p:txBody>
          <a:bodyPr>
            <a:normAutofit fontScale="77500" lnSpcReduction="20000"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Tate Modern (e.g., </a:t>
            </a:r>
            <a:r>
              <a:rPr lang="en-GB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Anselm Kiefer, El Anatsui, Mark Bradford</a:t>
            </a:r>
            <a:r>
              <a:rPr lang="en-GB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Whitechapel Gallery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Barbican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Victoria Miro Gallery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Serpentine (for contemporary installations)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V&amp;A for objects and artefacts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British Museum for objects and artefacts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4" name="Picture 2" descr="Anselm Kiefer review – creative giant crushed under Van Gogh's starry might  | Art and design | The Guardian">
            <a:extLst>
              <a:ext uri="{FF2B5EF4-FFF2-40B4-BE49-F238E27FC236}">
                <a16:creationId xmlns:a16="http://schemas.microsoft.com/office/drawing/2014/main" id="{BB2DE811-E42A-32B7-7076-3B507FF12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952" y="1276528"/>
            <a:ext cx="2296488" cy="22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7507F-9FF7-CCB9-D1F0-D5503754052C}"/>
              </a:ext>
            </a:extLst>
          </p:cNvPr>
          <p:cNvSpPr txBox="1"/>
          <p:nvPr/>
        </p:nvSpPr>
        <p:spPr>
          <a:xfrm>
            <a:off x="6578382" y="3548225"/>
            <a:ext cx="1246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Anselm Kieffer</a:t>
            </a:r>
          </a:p>
        </p:txBody>
      </p:sp>
      <p:pic>
        <p:nvPicPr>
          <p:cNvPr id="6" name="Picture 4" descr="Audrey Walker">
            <a:extLst>
              <a:ext uri="{FF2B5EF4-FFF2-40B4-BE49-F238E27FC236}">
                <a16:creationId xmlns:a16="http://schemas.microsoft.com/office/drawing/2014/main" id="{03A3AC37-FA29-F4AA-90FE-A51BDA43E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382" y="3831210"/>
            <a:ext cx="2304864" cy="266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CD5039-E7DD-656A-7EA3-89F750F5C66E}"/>
              </a:ext>
            </a:extLst>
          </p:cNvPr>
          <p:cNvSpPr txBox="1"/>
          <p:nvPr/>
        </p:nvSpPr>
        <p:spPr>
          <a:xfrm>
            <a:off x="6442096" y="6490675"/>
            <a:ext cx="2577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Audrey Walker   Stitched portrait</a:t>
            </a:r>
          </a:p>
        </p:txBody>
      </p:sp>
    </p:spTree>
    <p:extLst>
      <p:ext uri="{BB962C8B-B14F-4D97-AF65-F5344CB8AC3E}">
        <p14:creationId xmlns:p14="http://schemas.microsoft.com/office/powerpoint/2010/main" val="2378157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2201</TotalTime>
  <Words>1291</Words>
  <Application>Microsoft Office PowerPoint</Application>
  <PresentationFormat>On-screen Show (4:3)</PresentationFormat>
  <Paragraphs>260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Aptos</vt:lpstr>
      <vt:lpstr>Arial</vt:lpstr>
      <vt:lpstr>Calibri</vt:lpstr>
      <vt:lpstr>Courier New</vt:lpstr>
      <vt:lpstr>Symbol</vt:lpstr>
      <vt:lpstr>Office Theme</vt:lpstr>
      <vt:lpstr>Year 11 into 12 Art Summer bridging work SURFACES </vt:lpstr>
      <vt:lpstr>   Step 1: Foundations</vt:lpstr>
      <vt:lpstr>Tips and suggestions:</vt:lpstr>
      <vt:lpstr>PowerPoint Presentation</vt:lpstr>
      <vt:lpstr>Photography</vt:lpstr>
      <vt:lpstr>Step 2: Experimentation</vt:lpstr>
      <vt:lpstr>PowerPoint Presentation</vt:lpstr>
      <vt:lpstr>Step 3: Artist response</vt:lpstr>
      <vt:lpstr>Other suggested London galleries</vt:lpstr>
      <vt:lpstr>Task 4: Developing ideas</vt:lpstr>
      <vt:lpstr>Task 5:  Artist response and refinement</vt:lpstr>
      <vt:lpstr>Task 6: Final response</vt:lpstr>
      <vt:lpstr>Materials for sixth form</vt:lpstr>
      <vt:lpstr>Alberto Burri</vt:lpstr>
      <vt:lpstr>Mimmo Rotella</vt:lpstr>
      <vt:lpstr>Paul Nash</vt:lpstr>
      <vt:lpstr>Rosamond Purcell</vt:lpstr>
      <vt:lpstr>Anna Held Audette</vt:lpstr>
      <vt:lpstr>Gustav Klimt</vt:lpstr>
      <vt:lpstr>Frank Stella</vt:lpstr>
      <vt:lpstr>Bridget Riley</vt:lpstr>
      <vt:lpstr>Yinka Shonibare</vt:lpstr>
      <vt:lpstr>Henri Rousseau</vt:lpstr>
      <vt:lpstr>Zena Holloway </vt:lpstr>
      <vt:lpstr>Nick Veasey</vt:lpstr>
      <vt:lpstr>John Chamberlain</vt:lpstr>
      <vt:lpstr>Rebecca Horn</vt:lpstr>
      <vt:lpstr>Mike Kelley</vt:lpstr>
      <vt:lpstr>Seiko Kinoshita</vt:lpstr>
      <vt:lpstr>Van  Gogh</vt:lpstr>
      <vt:lpstr>Tony Cragg</vt:lpstr>
      <vt:lpstr>Robert Rauschenberg</vt:lpstr>
      <vt:lpstr>Jean Tinguely</vt:lpstr>
      <vt:lpstr>Claude Monet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Surfaces Artists</dc:title>
  <dc:subject/>
  <dc:creator>S Shah</dc:creator>
  <cp:keywords/>
  <dc:description/>
  <cp:lastModifiedBy>Sally Robinson</cp:lastModifiedBy>
  <cp:revision>67</cp:revision>
  <dcterms:created xsi:type="dcterms:W3CDTF">2011-05-16T13:11:23Z</dcterms:created>
  <dcterms:modified xsi:type="dcterms:W3CDTF">2025-06-09T09:09:51Z</dcterms:modified>
  <cp:category/>
</cp:coreProperties>
</file>