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7" r:id="rId6"/>
    <p:sldId id="258" r:id="rId7"/>
    <p:sldId id="262" r:id="rId8"/>
    <p:sldId id="263" r:id="rId9"/>
    <p:sldId id="270" r:id="rId10"/>
    <p:sldId id="271" r:id="rId11"/>
    <p:sldId id="264" r:id="rId12"/>
    <p:sldId id="265" r:id="rId13"/>
    <p:sldId id="266" r:id="rId14"/>
    <p:sldId id="267" r:id="rId15"/>
    <p:sldId id="268" r:id="rId16"/>
    <p:sldId id="269" r:id="rId17"/>
  </p:sldIdLst>
  <p:sldSz cx="6858000" cy="9144000" type="screen4x3"/>
  <p:notesSz cx="6797675" cy="9928225"/>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083D92-15AE-4F71-BC0A-7275A90BAA8E}" v="1" dt="2024-06-19T12:23:20.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81" d="100"/>
          <a:sy n="81" d="100"/>
        </p:scale>
        <p:origin x="3090" y="10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5B46BB5-0B58-4FB3-9176-B51398A33CC0}"/>
              </a:ext>
            </a:extLst>
          </p:cNvPr>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19459" name="Rectangle 3">
            <a:extLst>
              <a:ext uri="{FF2B5EF4-FFF2-40B4-BE49-F238E27FC236}">
                <a16:creationId xmlns:a16="http://schemas.microsoft.com/office/drawing/2014/main" id="{A0E22E3B-3F3B-4982-A2AF-D2F580C7F186}"/>
              </a:ext>
            </a:extLst>
          </p:cNvPr>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2052" name="Rectangle 4">
            <a:extLst>
              <a:ext uri="{FF2B5EF4-FFF2-40B4-BE49-F238E27FC236}">
                <a16:creationId xmlns:a16="http://schemas.microsoft.com/office/drawing/2014/main" id="{AF4990D2-C53C-4C5C-B259-5CE31D2A654C}"/>
              </a:ext>
            </a:extLst>
          </p:cNvPr>
          <p:cNvSpPr>
            <a:spLocks noGrp="1" noRot="1" noChangeAspect="1" noChangeArrowheads="1" noTextEdit="1"/>
          </p:cNvSpPr>
          <p:nvPr>
            <p:ph type="sldImg" idx="2"/>
          </p:nvPr>
        </p:nvSpPr>
        <p:spPr bwMode="auto">
          <a:xfrm>
            <a:off x="2003425" y="744538"/>
            <a:ext cx="27908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a:extLst>
              <a:ext uri="{FF2B5EF4-FFF2-40B4-BE49-F238E27FC236}">
                <a16:creationId xmlns:a16="http://schemas.microsoft.com/office/drawing/2014/main" id="{C58F99F8-C273-47ED-8423-31457C1F7C47}"/>
              </a:ext>
            </a:extLst>
          </p:cNvPr>
          <p:cNvSpPr>
            <a:spLocks noGrp="1" noChangeArrowheads="1"/>
          </p:cNvSpPr>
          <p:nvPr>
            <p:ph type="body" sz="quarter" idx="3"/>
          </p:nvPr>
        </p:nvSpPr>
        <p:spPr bwMode="auto">
          <a:xfrm>
            <a:off x="679450" y="4714875"/>
            <a:ext cx="5438775" cy="4468813"/>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462" name="Rectangle 6">
            <a:extLst>
              <a:ext uri="{FF2B5EF4-FFF2-40B4-BE49-F238E27FC236}">
                <a16:creationId xmlns:a16="http://schemas.microsoft.com/office/drawing/2014/main" id="{1CF7C3FC-473C-4F4F-923E-C1354AA9F50A}"/>
              </a:ext>
            </a:extLst>
          </p:cNvPr>
          <p:cNvSpPr>
            <a:spLocks noGrp="1" noChangeArrowheads="1"/>
          </p:cNvSpPr>
          <p:nvPr>
            <p:ph type="ftr" sz="quarter" idx="4"/>
          </p:nvPr>
        </p:nvSpPr>
        <p:spPr bwMode="auto">
          <a:xfrm>
            <a:off x="0" y="9429750"/>
            <a:ext cx="2944813" cy="496888"/>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19463" name="Rectangle 7">
            <a:extLst>
              <a:ext uri="{FF2B5EF4-FFF2-40B4-BE49-F238E27FC236}">
                <a16:creationId xmlns:a16="http://schemas.microsoft.com/office/drawing/2014/main" id="{11BF640F-4A56-43AC-B53E-0897B35FCE54}"/>
              </a:ext>
            </a:extLst>
          </p:cNvPr>
          <p:cNvSpPr>
            <a:spLocks noGrp="1" noChangeArrowheads="1"/>
          </p:cNvSpPr>
          <p:nvPr>
            <p:ph type="sldNum" sz="quarter" idx="5"/>
          </p:nvPr>
        </p:nvSpPr>
        <p:spPr bwMode="auto">
          <a:xfrm>
            <a:off x="3851275" y="9429750"/>
            <a:ext cx="2944813" cy="496888"/>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r" eaLnBrk="1" hangingPunct="1">
              <a:defRPr sz="1200"/>
            </a:lvl1pPr>
          </a:lstStyle>
          <a:p>
            <a:fld id="{DBF78543-6639-4E94-A076-E52090EDFE37}"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AB31E49B-6EB4-4A20-B257-CBBEE7879D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CE8FA41-E340-4C3B-B691-4A296FF54EC3}" type="slidenum">
              <a:rPr lang="en-GB" altLang="en-US"/>
              <a:pPr>
                <a:spcBef>
                  <a:spcPct val="0"/>
                </a:spcBef>
              </a:pPr>
              <a:t>1</a:t>
            </a:fld>
            <a:endParaRPr lang="en-GB" altLang="en-US"/>
          </a:p>
        </p:txBody>
      </p:sp>
      <p:sp>
        <p:nvSpPr>
          <p:cNvPr id="4099" name="Rectangle 2">
            <a:extLst>
              <a:ext uri="{FF2B5EF4-FFF2-40B4-BE49-F238E27FC236}">
                <a16:creationId xmlns:a16="http://schemas.microsoft.com/office/drawing/2014/main" id="{587B1581-720E-4C18-BF6D-0266A6440F84}"/>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189E07EB-CB8B-4910-AD67-8A3B1E1D2B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853B9D3-1FE9-4BE3-BF53-358D96023B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C71143A-85C4-413C-8A99-DE994B52BF10}" type="slidenum">
              <a:rPr lang="en-GB" altLang="en-US"/>
              <a:pPr>
                <a:spcBef>
                  <a:spcPct val="0"/>
                </a:spcBef>
              </a:pPr>
              <a:t>2</a:t>
            </a:fld>
            <a:endParaRPr lang="en-GB" altLang="en-US"/>
          </a:p>
        </p:txBody>
      </p:sp>
      <p:sp>
        <p:nvSpPr>
          <p:cNvPr id="6147" name="Rectangle 2">
            <a:extLst>
              <a:ext uri="{FF2B5EF4-FFF2-40B4-BE49-F238E27FC236}">
                <a16:creationId xmlns:a16="http://schemas.microsoft.com/office/drawing/2014/main" id="{34A24B28-CD3D-49E8-9664-E095647D5DDE}"/>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354D5557-B198-4451-AB6E-DC3385126B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1F30E354-6519-4343-870E-6A8B67F5EA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AE657ED-9114-449F-A2E1-4B62AB44F809}" type="slidenum">
              <a:rPr lang="en-GB" altLang="en-US"/>
              <a:pPr>
                <a:spcBef>
                  <a:spcPct val="0"/>
                </a:spcBef>
              </a:pPr>
              <a:t>3</a:t>
            </a:fld>
            <a:endParaRPr lang="en-GB" altLang="en-US"/>
          </a:p>
        </p:txBody>
      </p:sp>
      <p:sp>
        <p:nvSpPr>
          <p:cNvPr id="8195" name="Rectangle 2">
            <a:extLst>
              <a:ext uri="{FF2B5EF4-FFF2-40B4-BE49-F238E27FC236}">
                <a16:creationId xmlns:a16="http://schemas.microsoft.com/office/drawing/2014/main" id="{39627E0B-CA61-4D15-BCF6-737B37884B8F}"/>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419137F9-F275-43EC-9B62-B512EE1CCA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FA10C5F-9AA4-48F7-8C81-075B4C926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91F491A-4F20-42E1-B13B-864A2B0D9BFE}" type="slidenum">
              <a:rPr lang="en-GB" altLang="en-US"/>
              <a:pPr>
                <a:spcBef>
                  <a:spcPct val="0"/>
                </a:spcBef>
              </a:pPr>
              <a:t>4</a:t>
            </a:fld>
            <a:endParaRPr lang="en-GB" altLang="en-US"/>
          </a:p>
        </p:txBody>
      </p:sp>
      <p:sp>
        <p:nvSpPr>
          <p:cNvPr id="10243" name="Rectangle 2">
            <a:extLst>
              <a:ext uri="{FF2B5EF4-FFF2-40B4-BE49-F238E27FC236}">
                <a16:creationId xmlns:a16="http://schemas.microsoft.com/office/drawing/2014/main" id="{5E8CB5AF-0B06-41D8-8CD9-50FF62AC2BC9}"/>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F7C77B54-CFED-4383-B46D-7FF1F2DF45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2C4B188-3151-4913-9DF6-5A450E78D3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E5EDFC2-8815-4AB2-A60D-4F3CD26F4448}" type="slidenum">
              <a:rPr lang="en-GB" altLang="en-US"/>
              <a:pPr>
                <a:spcBef>
                  <a:spcPct val="0"/>
                </a:spcBef>
              </a:pPr>
              <a:t>5</a:t>
            </a:fld>
            <a:endParaRPr lang="en-GB" altLang="en-US"/>
          </a:p>
        </p:txBody>
      </p:sp>
      <p:sp>
        <p:nvSpPr>
          <p:cNvPr id="12291" name="Rectangle 2">
            <a:extLst>
              <a:ext uri="{FF2B5EF4-FFF2-40B4-BE49-F238E27FC236}">
                <a16:creationId xmlns:a16="http://schemas.microsoft.com/office/drawing/2014/main" id="{D1277300-4290-4856-8228-5BA7717A379E}"/>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5A14AA75-482B-4AE5-9095-B924AF9C20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FB6F95F0-4357-4B38-97D7-71BAF74F8F2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76D3FCC-822A-4051-84CB-31FF9E669ED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01A2D3C8-00BD-4FB3-8AED-C0A009FB5ED4}"/>
              </a:ext>
            </a:extLst>
          </p:cNvPr>
          <p:cNvSpPr>
            <a:spLocks noGrp="1" noChangeArrowheads="1"/>
          </p:cNvSpPr>
          <p:nvPr>
            <p:ph type="sldNum" sz="quarter" idx="12"/>
          </p:nvPr>
        </p:nvSpPr>
        <p:spPr>
          <a:ln/>
        </p:spPr>
        <p:txBody>
          <a:bodyPr/>
          <a:lstStyle>
            <a:lvl1pPr>
              <a:defRPr/>
            </a:lvl1pPr>
          </a:lstStyle>
          <a:p>
            <a:fld id="{4E5E22AA-7ECA-4521-AD22-9B4BB3CA6F8D}" type="slidenum">
              <a:rPr lang="en-GB" altLang="en-US"/>
              <a:pPr/>
              <a:t>‹#›</a:t>
            </a:fld>
            <a:endParaRPr lang="en-GB" altLang="en-US"/>
          </a:p>
        </p:txBody>
      </p:sp>
    </p:spTree>
    <p:extLst>
      <p:ext uri="{BB962C8B-B14F-4D97-AF65-F5344CB8AC3E}">
        <p14:creationId xmlns:p14="http://schemas.microsoft.com/office/powerpoint/2010/main" val="124412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9904D31-5B8B-4E07-AA00-1B48DA78DCE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6F42229-BB4D-42F0-88D8-E389B453A79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A9268F9-1D1E-4FBE-A898-71055742FEC5}"/>
              </a:ext>
            </a:extLst>
          </p:cNvPr>
          <p:cNvSpPr>
            <a:spLocks noGrp="1" noChangeArrowheads="1"/>
          </p:cNvSpPr>
          <p:nvPr>
            <p:ph type="sldNum" sz="quarter" idx="12"/>
          </p:nvPr>
        </p:nvSpPr>
        <p:spPr>
          <a:ln/>
        </p:spPr>
        <p:txBody>
          <a:bodyPr/>
          <a:lstStyle>
            <a:lvl1pPr>
              <a:defRPr/>
            </a:lvl1pPr>
          </a:lstStyle>
          <a:p>
            <a:fld id="{B07681FD-C94F-4A6E-829D-4FB18A0F2F60}" type="slidenum">
              <a:rPr lang="en-GB" altLang="en-US"/>
              <a:pPr/>
              <a:t>‹#›</a:t>
            </a:fld>
            <a:endParaRPr lang="en-GB" altLang="en-US"/>
          </a:p>
        </p:txBody>
      </p:sp>
    </p:spTree>
    <p:extLst>
      <p:ext uri="{BB962C8B-B14F-4D97-AF65-F5344CB8AC3E}">
        <p14:creationId xmlns:p14="http://schemas.microsoft.com/office/powerpoint/2010/main" val="297696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B47364C-A5A7-4F83-A31C-245DCBCAA29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3916731E-5EE8-46BE-8E9D-A4191033E05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981FE9C9-9F21-4295-B62B-D2A322975252}"/>
              </a:ext>
            </a:extLst>
          </p:cNvPr>
          <p:cNvSpPr>
            <a:spLocks noGrp="1" noChangeArrowheads="1"/>
          </p:cNvSpPr>
          <p:nvPr>
            <p:ph type="sldNum" sz="quarter" idx="12"/>
          </p:nvPr>
        </p:nvSpPr>
        <p:spPr>
          <a:ln/>
        </p:spPr>
        <p:txBody>
          <a:bodyPr/>
          <a:lstStyle>
            <a:lvl1pPr>
              <a:defRPr/>
            </a:lvl1pPr>
          </a:lstStyle>
          <a:p>
            <a:fld id="{2B7B16BA-965B-48DA-AC64-936F5936F755}" type="slidenum">
              <a:rPr lang="en-GB" altLang="en-US"/>
              <a:pPr/>
              <a:t>‹#›</a:t>
            </a:fld>
            <a:endParaRPr lang="en-GB" altLang="en-US"/>
          </a:p>
        </p:txBody>
      </p:sp>
    </p:spTree>
    <p:extLst>
      <p:ext uri="{BB962C8B-B14F-4D97-AF65-F5344CB8AC3E}">
        <p14:creationId xmlns:p14="http://schemas.microsoft.com/office/powerpoint/2010/main" val="3008776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42900" y="366713"/>
            <a:ext cx="6172200" cy="7800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a:extLst>
              <a:ext uri="{FF2B5EF4-FFF2-40B4-BE49-F238E27FC236}">
                <a16:creationId xmlns:a16="http://schemas.microsoft.com/office/drawing/2014/main" id="{FFEC721B-F5BD-4B30-9D81-475A6290F06F}"/>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475DDB26-74C4-4D71-8ABF-FFFE1263C58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B07DD04A-F60B-4009-9E42-BF936D178AF6}"/>
              </a:ext>
            </a:extLst>
          </p:cNvPr>
          <p:cNvSpPr>
            <a:spLocks noGrp="1" noChangeArrowheads="1"/>
          </p:cNvSpPr>
          <p:nvPr>
            <p:ph type="sldNum" sz="quarter" idx="12"/>
          </p:nvPr>
        </p:nvSpPr>
        <p:spPr>
          <a:ln/>
        </p:spPr>
        <p:txBody>
          <a:bodyPr/>
          <a:lstStyle>
            <a:lvl1pPr>
              <a:defRPr/>
            </a:lvl1pPr>
          </a:lstStyle>
          <a:p>
            <a:fld id="{DAE827C1-5AED-4F65-A544-A7FA54511766}" type="slidenum">
              <a:rPr lang="en-GB" altLang="en-US"/>
              <a:pPr/>
              <a:t>‹#›</a:t>
            </a:fld>
            <a:endParaRPr lang="en-GB" altLang="en-US"/>
          </a:p>
        </p:txBody>
      </p:sp>
    </p:spTree>
    <p:extLst>
      <p:ext uri="{BB962C8B-B14F-4D97-AF65-F5344CB8AC3E}">
        <p14:creationId xmlns:p14="http://schemas.microsoft.com/office/powerpoint/2010/main" val="3927804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p>
            <a:r>
              <a:rPr lang="en-US"/>
              <a:t>Click to edit Master title style</a:t>
            </a:r>
            <a:endParaRPr lang="en-GB"/>
          </a:p>
        </p:txBody>
      </p:sp>
      <p:sp>
        <p:nvSpPr>
          <p:cNvPr id="3" name="Table Placeholder 2"/>
          <p:cNvSpPr>
            <a:spLocks noGrp="1"/>
          </p:cNvSpPr>
          <p:nvPr>
            <p:ph type="tbl" idx="1"/>
          </p:nvPr>
        </p:nvSpPr>
        <p:spPr>
          <a:xfrm>
            <a:off x="342900" y="2133600"/>
            <a:ext cx="6172200" cy="6034088"/>
          </a:xfrm>
        </p:spPr>
        <p:txBody>
          <a:bodyPr/>
          <a:lstStyle/>
          <a:p>
            <a:pPr lvl="0"/>
            <a:endParaRPr lang="en-GB" noProof="0"/>
          </a:p>
        </p:txBody>
      </p:sp>
      <p:sp>
        <p:nvSpPr>
          <p:cNvPr id="4" name="Rectangle 4">
            <a:extLst>
              <a:ext uri="{FF2B5EF4-FFF2-40B4-BE49-F238E27FC236}">
                <a16:creationId xmlns:a16="http://schemas.microsoft.com/office/drawing/2014/main" id="{785043CC-97E4-4D6A-AA0B-EE75EC3ECFE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A70314C-D5CC-43CA-845D-6EE11B790B4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93A77F1D-06BC-4A48-B408-7E5612F9815E}"/>
              </a:ext>
            </a:extLst>
          </p:cNvPr>
          <p:cNvSpPr>
            <a:spLocks noGrp="1" noChangeArrowheads="1"/>
          </p:cNvSpPr>
          <p:nvPr>
            <p:ph type="sldNum" sz="quarter" idx="12"/>
          </p:nvPr>
        </p:nvSpPr>
        <p:spPr>
          <a:ln/>
        </p:spPr>
        <p:txBody>
          <a:bodyPr/>
          <a:lstStyle>
            <a:lvl1pPr>
              <a:defRPr/>
            </a:lvl1pPr>
          </a:lstStyle>
          <a:p>
            <a:fld id="{B6D176E1-9FE7-48B7-B843-F8E43827DD22}" type="slidenum">
              <a:rPr lang="en-GB" altLang="en-US"/>
              <a:pPr/>
              <a:t>‹#›</a:t>
            </a:fld>
            <a:endParaRPr lang="en-GB" altLang="en-US"/>
          </a:p>
        </p:txBody>
      </p:sp>
    </p:spTree>
    <p:extLst>
      <p:ext uri="{BB962C8B-B14F-4D97-AF65-F5344CB8AC3E}">
        <p14:creationId xmlns:p14="http://schemas.microsoft.com/office/powerpoint/2010/main" val="19548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3C20A23-6853-410E-9773-E6FDA0386FA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189CA17-07C1-4191-A6BD-1200F20E297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04DA1E0A-E37C-4627-AA87-A5EA90CD0D8A}"/>
              </a:ext>
            </a:extLst>
          </p:cNvPr>
          <p:cNvSpPr>
            <a:spLocks noGrp="1" noChangeArrowheads="1"/>
          </p:cNvSpPr>
          <p:nvPr>
            <p:ph type="sldNum" sz="quarter" idx="12"/>
          </p:nvPr>
        </p:nvSpPr>
        <p:spPr>
          <a:ln/>
        </p:spPr>
        <p:txBody>
          <a:bodyPr/>
          <a:lstStyle>
            <a:lvl1pPr>
              <a:defRPr/>
            </a:lvl1pPr>
          </a:lstStyle>
          <a:p>
            <a:fld id="{E808DF6D-4CCC-4FF2-9F3E-027A86F3CC2B}" type="slidenum">
              <a:rPr lang="en-GB" altLang="en-US"/>
              <a:pPr/>
              <a:t>‹#›</a:t>
            </a:fld>
            <a:endParaRPr lang="en-GB" altLang="en-US"/>
          </a:p>
        </p:txBody>
      </p:sp>
    </p:spTree>
    <p:extLst>
      <p:ext uri="{BB962C8B-B14F-4D97-AF65-F5344CB8AC3E}">
        <p14:creationId xmlns:p14="http://schemas.microsoft.com/office/powerpoint/2010/main" val="292161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042C4B0-FF58-43AC-9535-7035294BF74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1F167A1-F974-484F-A1FA-ECA1342DEA1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1AEFDA1-713F-4D6B-BC98-8D98F58511D3}"/>
              </a:ext>
            </a:extLst>
          </p:cNvPr>
          <p:cNvSpPr>
            <a:spLocks noGrp="1" noChangeArrowheads="1"/>
          </p:cNvSpPr>
          <p:nvPr>
            <p:ph type="sldNum" sz="quarter" idx="12"/>
          </p:nvPr>
        </p:nvSpPr>
        <p:spPr>
          <a:ln/>
        </p:spPr>
        <p:txBody>
          <a:bodyPr/>
          <a:lstStyle>
            <a:lvl1pPr>
              <a:defRPr/>
            </a:lvl1pPr>
          </a:lstStyle>
          <a:p>
            <a:fld id="{5B3DFF79-5D54-42C8-BD7D-60BDF08AD8AB}" type="slidenum">
              <a:rPr lang="en-GB" altLang="en-US"/>
              <a:pPr/>
              <a:t>‹#›</a:t>
            </a:fld>
            <a:endParaRPr lang="en-GB" altLang="en-US"/>
          </a:p>
        </p:txBody>
      </p:sp>
    </p:spTree>
    <p:extLst>
      <p:ext uri="{BB962C8B-B14F-4D97-AF65-F5344CB8AC3E}">
        <p14:creationId xmlns:p14="http://schemas.microsoft.com/office/powerpoint/2010/main" val="174670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DD3A239B-B845-4245-95A8-8EEBA081EA5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CD08B6B-7DC1-458F-B018-60CC85B5F39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8262E8A-4E4F-43CE-A203-8A6CEDBEEF3B}"/>
              </a:ext>
            </a:extLst>
          </p:cNvPr>
          <p:cNvSpPr>
            <a:spLocks noGrp="1" noChangeArrowheads="1"/>
          </p:cNvSpPr>
          <p:nvPr>
            <p:ph type="sldNum" sz="quarter" idx="12"/>
          </p:nvPr>
        </p:nvSpPr>
        <p:spPr>
          <a:ln/>
        </p:spPr>
        <p:txBody>
          <a:bodyPr/>
          <a:lstStyle>
            <a:lvl1pPr>
              <a:defRPr/>
            </a:lvl1pPr>
          </a:lstStyle>
          <a:p>
            <a:fld id="{B647B5C8-A7A4-48AB-A146-EF21D3D17D6C}" type="slidenum">
              <a:rPr lang="en-GB" altLang="en-US"/>
              <a:pPr/>
              <a:t>‹#›</a:t>
            </a:fld>
            <a:endParaRPr lang="en-GB" altLang="en-US"/>
          </a:p>
        </p:txBody>
      </p:sp>
    </p:spTree>
    <p:extLst>
      <p:ext uri="{BB962C8B-B14F-4D97-AF65-F5344CB8AC3E}">
        <p14:creationId xmlns:p14="http://schemas.microsoft.com/office/powerpoint/2010/main" val="163540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1F61FBA9-9C21-42DD-A538-9AA1EB39B1C9}"/>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18D478A5-2D1D-476B-B499-3C6D32078BD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6F97AE37-DB20-4C6A-B0F9-A8A0063F1736}"/>
              </a:ext>
            </a:extLst>
          </p:cNvPr>
          <p:cNvSpPr>
            <a:spLocks noGrp="1" noChangeArrowheads="1"/>
          </p:cNvSpPr>
          <p:nvPr>
            <p:ph type="sldNum" sz="quarter" idx="12"/>
          </p:nvPr>
        </p:nvSpPr>
        <p:spPr>
          <a:ln/>
        </p:spPr>
        <p:txBody>
          <a:bodyPr/>
          <a:lstStyle>
            <a:lvl1pPr>
              <a:defRPr/>
            </a:lvl1pPr>
          </a:lstStyle>
          <a:p>
            <a:fld id="{BB237B97-9439-495C-BD3B-0FC7E4D0FC0D}" type="slidenum">
              <a:rPr lang="en-GB" altLang="en-US"/>
              <a:pPr/>
              <a:t>‹#›</a:t>
            </a:fld>
            <a:endParaRPr lang="en-GB" altLang="en-US"/>
          </a:p>
        </p:txBody>
      </p:sp>
    </p:spTree>
    <p:extLst>
      <p:ext uri="{BB962C8B-B14F-4D97-AF65-F5344CB8AC3E}">
        <p14:creationId xmlns:p14="http://schemas.microsoft.com/office/powerpoint/2010/main" val="1378825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2AD15E50-9E4E-4F72-98C1-9BC170D10689}"/>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893DF403-8439-48D1-8333-1E6A7973E9B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9BB18F9-A846-4850-983D-148F187BB4E1}"/>
              </a:ext>
            </a:extLst>
          </p:cNvPr>
          <p:cNvSpPr>
            <a:spLocks noGrp="1" noChangeArrowheads="1"/>
          </p:cNvSpPr>
          <p:nvPr>
            <p:ph type="sldNum" sz="quarter" idx="12"/>
          </p:nvPr>
        </p:nvSpPr>
        <p:spPr>
          <a:ln/>
        </p:spPr>
        <p:txBody>
          <a:bodyPr/>
          <a:lstStyle>
            <a:lvl1pPr>
              <a:defRPr/>
            </a:lvl1pPr>
          </a:lstStyle>
          <a:p>
            <a:fld id="{286B3B57-7D0D-4478-ACC2-A7234D672D1E}" type="slidenum">
              <a:rPr lang="en-GB" altLang="en-US"/>
              <a:pPr/>
              <a:t>‹#›</a:t>
            </a:fld>
            <a:endParaRPr lang="en-GB" altLang="en-US"/>
          </a:p>
        </p:txBody>
      </p:sp>
    </p:spTree>
    <p:extLst>
      <p:ext uri="{BB962C8B-B14F-4D97-AF65-F5344CB8AC3E}">
        <p14:creationId xmlns:p14="http://schemas.microsoft.com/office/powerpoint/2010/main" val="3303906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83293C0-6CB7-49E0-A483-B6D3131FC76A}"/>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D25B7285-A8A4-4743-A1C2-E6ECC70EB42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B4CF18FE-18E9-4DDC-A28A-5C1F10ED97AF}"/>
              </a:ext>
            </a:extLst>
          </p:cNvPr>
          <p:cNvSpPr>
            <a:spLocks noGrp="1" noChangeArrowheads="1"/>
          </p:cNvSpPr>
          <p:nvPr>
            <p:ph type="sldNum" sz="quarter" idx="12"/>
          </p:nvPr>
        </p:nvSpPr>
        <p:spPr>
          <a:ln/>
        </p:spPr>
        <p:txBody>
          <a:bodyPr/>
          <a:lstStyle>
            <a:lvl1pPr>
              <a:defRPr/>
            </a:lvl1pPr>
          </a:lstStyle>
          <a:p>
            <a:fld id="{936ECD1F-0551-4A0A-B756-DE83063BD801}" type="slidenum">
              <a:rPr lang="en-GB" altLang="en-US"/>
              <a:pPr/>
              <a:t>‹#›</a:t>
            </a:fld>
            <a:endParaRPr lang="en-GB" altLang="en-US"/>
          </a:p>
        </p:txBody>
      </p:sp>
    </p:spTree>
    <p:extLst>
      <p:ext uri="{BB962C8B-B14F-4D97-AF65-F5344CB8AC3E}">
        <p14:creationId xmlns:p14="http://schemas.microsoft.com/office/powerpoint/2010/main" val="3836531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6A97BC5-AAFD-4BD7-9AFC-452E94ED2A7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CCA70CF-256E-4C3D-AA1C-EB3A025006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70174C5B-14C0-4DA7-923C-BA9AE3F884C3}"/>
              </a:ext>
            </a:extLst>
          </p:cNvPr>
          <p:cNvSpPr>
            <a:spLocks noGrp="1" noChangeArrowheads="1"/>
          </p:cNvSpPr>
          <p:nvPr>
            <p:ph type="sldNum" sz="quarter" idx="12"/>
          </p:nvPr>
        </p:nvSpPr>
        <p:spPr>
          <a:ln/>
        </p:spPr>
        <p:txBody>
          <a:bodyPr/>
          <a:lstStyle>
            <a:lvl1pPr>
              <a:defRPr/>
            </a:lvl1pPr>
          </a:lstStyle>
          <a:p>
            <a:fld id="{BF42E180-4B35-4EF3-9726-7C1E754D2CC7}" type="slidenum">
              <a:rPr lang="en-GB" altLang="en-US"/>
              <a:pPr/>
              <a:t>‹#›</a:t>
            </a:fld>
            <a:endParaRPr lang="en-GB" altLang="en-US"/>
          </a:p>
        </p:txBody>
      </p:sp>
    </p:spTree>
    <p:extLst>
      <p:ext uri="{BB962C8B-B14F-4D97-AF65-F5344CB8AC3E}">
        <p14:creationId xmlns:p14="http://schemas.microsoft.com/office/powerpoint/2010/main" val="1380314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C5B32ED-D945-48C8-926A-5C264DC8D7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E9A8CA3C-80F3-4E5B-B211-11119F6EC99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1722BEBC-6D82-4045-8E63-32F3A352C3B5}"/>
              </a:ext>
            </a:extLst>
          </p:cNvPr>
          <p:cNvSpPr>
            <a:spLocks noGrp="1" noChangeArrowheads="1"/>
          </p:cNvSpPr>
          <p:nvPr>
            <p:ph type="sldNum" sz="quarter" idx="12"/>
          </p:nvPr>
        </p:nvSpPr>
        <p:spPr>
          <a:ln/>
        </p:spPr>
        <p:txBody>
          <a:bodyPr/>
          <a:lstStyle>
            <a:lvl1pPr>
              <a:defRPr/>
            </a:lvl1pPr>
          </a:lstStyle>
          <a:p>
            <a:fld id="{E91E8614-4DF4-4406-AE70-4D47A2F8673B}" type="slidenum">
              <a:rPr lang="en-GB" altLang="en-US"/>
              <a:pPr/>
              <a:t>‹#›</a:t>
            </a:fld>
            <a:endParaRPr lang="en-GB" altLang="en-US"/>
          </a:p>
        </p:txBody>
      </p:sp>
    </p:spTree>
    <p:extLst>
      <p:ext uri="{BB962C8B-B14F-4D97-AF65-F5344CB8AC3E}">
        <p14:creationId xmlns:p14="http://schemas.microsoft.com/office/powerpoint/2010/main" val="3768653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680B830-23F2-4694-A98B-46AF4EE944D6}"/>
              </a:ext>
            </a:extLst>
          </p:cNvPr>
          <p:cNvSpPr>
            <a:spLocks noGrp="1" noChangeArrowheads="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9F75F723-7095-4C58-9FD8-B59BD22319E9}"/>
              </a:ext>
            </a:extLst>
          </p:cNvPr>
          <p:cNvSpPr>
            <a:spLocks noGrp="1" noChangeArrowheads="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E4F617B0-EFCB-4828-A21B-EB566038C3F5}"/>
              </a:ext>
            </a:extLst>
          </p:cNvPr>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GB"/>
          </a:p>
        </p:txBody>
      </p:sp>
      <p:sp>
        <p:nvSpPr>
          <p:cNvPr id="1029" name="Rectangle 5">
            <a:extLst>
              <a:ext uri="{FF2B5EF4-FFF2-40B4-BE49-F238E27FC236}">
                <a16:creationId xmlns:a16="http://schemas.microsoft.com/office/drawing/2014/main" id="{788C3744-2759-480E-BEAE-7845A605D8A8}"/>
              </a:ext>
            </a:extLst>
          </p:cNvPr>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GB"/>
          </a:p>
        </p:txBody>
      </p:sp>
      <p:sp>
        <p:nvSpPr>
          <p:cNvPr id="1030" name="Rectangle 6">
            <a:extLst>
              <a:ext uri="{FF2B5EF4-FFF2-40B4-BE49-F238E27FC236}">
                <a16:creationId xmlns:a16="http://schemas.microsoft.com/office/drawing/2014/main" id="{0EE77EE4-9DA4-43D2-8CF5-385DCB66CFE1}"/>
              </a:ext>
            </a:extLst>
          </p:cNvPr>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C4F6D3F1-661E-4942-8213-9F43A6BA6DBE}"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parliament.uk/myuk" TargetMode="Externa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hyperlink" Target="http://www.parliament.uk/referendums" TargetMode="Externa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hyperlink" Target="https://www.bisa.ac.uk/" TargetMode="Externa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hyperlink" Target="https://www.gov.uk/foreign-travel-advice" TargetMode="External"/><Relationship Id="rId5" Type="http://schemas.openxmlformats.org/officeDocument/2006/relationships/hyperlink" Target="https://www.hoddereducation.co.uk/Product/9781471890598.aspx"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parliament.uk/housesofhistory" TargetMode="Externa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http://www.parliament.uk/education/teaching-resources-lesson-plans/democracy-parliament-and-government-video/you-decide-video/"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europa.eu/" TargetMode="External"/><Relationship Id="rId2" Type="http://schemas.openxmlformats.org/officeDocument/2006/relationships/slideLayout" Target="../slideLayouts/slideLayout7.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FB75B20-A8A6-4E19-9075-9C1DFF96A4F0}"/>
              </a:ext>
            </a:extLst>
          </p:cNvPr>
          <p:cNvSpPr>
            <a:spLocks noGrp="1" noChangeArrowheads="1"/>
          </p:cNvSpPr>
          <p:nvPr>
            <p:ph type="ctrTitle"/>
          </p:nvPr>
        </p:nvSpPr>
        <p:spPr>
          <a:xfrm>
            <a:off x="549275" y="1619250"/>
            <a:ext cx="5829300" cy="1960563"/>
          </a:xfrm>
        </p:spPr>
        <p:txBody>
          <a:bodyPr/>
          <a:lstStyle/>
          <a:p>
            <a:pPr eaLnBrk="1" hangingPunct="1"/>
            <a:r>
              <a:rPr lang="en-GB" altLang="en-US" u="sng" dirty="0">
                <a:latin typeface="Calibri"/>
                <a:cs typeface="Calibri"/>
              </a:rPr>
              <a:t>A Level </a:t>
            </a:r>
            <a:r>
              <a:rPr lang="en-GB" altLang="en-US" u="sng">
                <a:latin typeface="Calibri"/>
                <a:cs typeface="Calibri"/>
              </a:rPr>
              <a:t>Politics</a:t>
            </a:r>
          </a:p>
        </p:txBody>
      </p:sp>
      <p:sp>
        <p:nvSpPr>
          <p:cNvPr id="3075" name="Rectangle 3">
            <a:extLst>
              <a:ext uri="{FF2B5EF4-FFF2-40B4-BE49-F238E27FC236}">
                <a16:creationId xmlns:a16="http://schemas.microsoft.com/office/drawing/2014/main" id="{EE184C26-E343-4A28-9B76-4768501244F7}"/>
              </a:ext>
            </a:extLst>
          </p:cNvPr>
          <p:cNvSpPr>
            <a:spLocks noGrp="1" noChangeArrowheads="1"/>
          </p:cNvSpPr>
          <p:nvPr>
            <p:ph type="subTitle" idx="1"/>
          </p:nvPr>
        </p:nvSpPr>
        <p:spPr>
          <a:xfrm>
            <a:off x="1125538" y="3348038"/>
            <a:ext cx="4800600" cy="2336800"/>
          </a:xfrm>
        </p:spPr>
        <p:txBody>
          <a:bodyPr/>
          <a:lstStyle/>
          <a:p>
            <a:pPr eaLnBrk="1" hangingPunct="1"/>
            <a:r>
              <a:rPr lang="en-GB" altLang="en-US">
                <a:solidFill>
                  <a:schemeClr val="accent2"/>
                </a:solidFill>
                <a:latin typeface="Calibri"/>
                <a:cs typeface="Calibri"/>
              </a:rPr>
              <a:t>Student Handbook &amp; Induction Booklet</a:t>
            </a:r>
          </a:p>
        </p:txBody>
      </p:sp>
      <p:pic>
        <p:nvPicPr>
          <p:cNvPr id="3076" name="Picture 5" descr="99609-004-8106F47D">
            <a:extLst>
              <a:ext uri="{FF2B5EF4-FFF2-40B4-BE49-F238E27FC236}">
                <a16:creationId xmlns:a16="http://schemas.microsoft.com/office/drawing/2014/main" id="{E6662DE9-5C15-4D95-9EE3-305ECF3B49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175" y="4741863"/>
            <a:ext cx="263207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no-10-downing-street">
            <a:extLst>
              <a:ext uri="{FF2B5EF4-FFF2-40B4-BE49-F238E27FC236}">
                <a16:creationId xmlns:a16="http://schemas.microsoft.com/office/drawing/2014/main" id="{AFDE4C43-2BAC-4430-A302-813252B9C0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3463" y="4554538"/>
            <a:ext cx="2674937"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9" descr="mso30AEA">
            <a:extLst>
              <a:ext uri="{FF2B5EF4-FFF2-40B4-BE49-F238E27FC236}">
                <a16:creationId xmlns:a16="http://schemas.microsoft.com/office/drawing/2014/main" id="{2E699B75-F21C-468E-9F30-1AC78655BE9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7700" y="142875"/>
            <a:ext cx="316706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3DB20BD-A96C-4939-9D79-9261545AA942}"/>
              </a:ext>
            </a:extLst>
          </p:cNvPr>
          <p:cNvSpPr/>
          <p:nvPr/>
        </p:nvSpPr>
        <p:spPr>
          <a:xfrm>
            <a:off x="115888" y="198598"/>
            <a:ext cx="6408737" cy="237648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400" u="sng" dirty="0">
                <a:solidFill>
                  <a:schemeClr val="tx1"/>
                </a:solidFill>
                <a:latin typeface="Calibri"/>
                <a:cs typeface="Calibri"/>
              </a:rPr>
              <a:t>5. Parliament cont’d</a:t>
            </a:r>
          </a:p>
          <a:p>
            <a:pPr algn="ctr">
              <a:defRPr/>
            </a:pPr>
            <a:endParaRPr lang="en-GB" sz="1000" u="sng"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What is the difference between the Executive and the Legislature?</a:t>
            </a:r>
          </a:p>
          <a:p>
            <a:pPr marL="171450" indent="-171450">
              <a:buFont typeface="Arial" panose="020B0604020202020204" pitchFamily="34" charset="0"/>
              <a:buChar char="•"/>
              <a:defRPr/>
            </a:pPr>
            <a:r>
              <a:rPr lang="en-GB" sz="1200" dirty="0">
                <a:solidFill>
                  <a:schemeClr val="tx1"/>
                </a:solidFill>
                <a:latin typeface="Calibri"/>
                <a:cs typeface="Calibri"/>
              </a:rPr>
              <a:t>How in the UK system of government do these over-lap? (Clue: this is called Fusion of Power)</a:t>
            </a:r>
          </a:p>
          <a:p>
            <a:pPr marL="171450" indent="-171450">
              <a:buFont typeface="Arial" panose="020B0604020202020204" pitchFamily="34" charset="0"/>
              <a:buChar char="•"/>
              <a:defRPr/>
            </a:pPr>
            <a:r>
              <a:rPr lang="en-GB" sz="1200" dirty="0">
                <a:solidFill>
                  <a:schemeClr val="tx1"/>
                </a:solidFill>
                <a:latin typeface="Calibri"/>
                <a:cs typeface="Calibri"/>
              </a:rPr>
              <a:t>What is the major problem with the House of Lords in terms of democracy?</a:t>
            </a:r>
          </a:p>
          <a:p>
            <a:pPr marL="171450" indent="-171450">
              <a:buFont typeface="Arial" panose="020B0604020202020204" pitchFamily="34" charset="0"/>
              <a:buChar char="•"/>
              <a:defRPr/>
            </a:pPr>
            <a:r>
              <a:rPr lang="en-GB" sz="1200" dirty="0">
                <a:solidFill>
                  <a:schemeClr val="tx1"/>
                </a:solidFill>
                <a:latin typeface="Calibri"/>
                <a:cs typeface="Calibri"/>
              </a:rPr>
              <a:t>What are the pros and cons of having an unelected second chamber?</a:t>
            </a:r>
          </a:p>
          <a:p>
            <a:pPr marL="171450" indent="-171450">
              <a:buFont typeface="Arial" panose="020B0604020202020204" pitchFamily="34" charset="0"/>
              <a:buChar char="•"/>
              <a:defRPr/>
            </a:pPr>
            <a:r>
              <a:rPr lang="en-GB" sz="1200" dirty="0">
                <a:solidFill>
                  <a:schemeClr val="tx1"/>
                </a:solidFill>
                <a:latin typeface="Calibri"/>
                <a:cs typeface="Calibri"/>
              </a:rPr>
              <a:t>Who would you nominate as a Life Peer and why?</a:t>
            </a:r>
          </a:p>
          <a:p>
            <a:pPr marL="171450" indent="-171450">
              <a:buFont typeface="Arial" panose="020B0604020202020204" pitchFamily="34" charset="0"/>
              <a:buChar char="•"/>
              <a:defRPr/>
            </a:pPr>
            <a:r>
              <a:rPr lang="en-GB" sz="1200" dirty="0">
                <a:solidFill>
                  <a:schemeClr val="tx1"/>
                </a:solidFill>
                <a:latin typeface="Calibri"/>
                <a:cs typeface="Calibri"/>
              </a:rPr>
              <a:t>High Court Judges also used to sit in the House of Lords: where do they now sit? Why do you think it was important to separate them from the work of the House of Lords?</a:t>
            </a:r>
          </a:p>
          <a:p>
            <a:pPr marL="628650" lvl="1" indent="-171450">
              <a:buFont typeface="Wingdings" panose="05000000000000000000" pitchFamily="2" charset="2"/>
              <a:buChar char="v"/>
              <a:defRPr/>
            </a:pPr>
            <a:endParaRPr lang="en-GB" sz="1200" dirty="0">
              <a:solidFill>
                <a:schemeClr val="tx1"/>
              </a:solidFill>
              <a:latin typeface="Calibri"/>
              <a:cs typeface="Calibri"/>
            </a:endParaRPr>
          </a:p>
          <a:p>
            <a:pPr>
              <a:defRPr/>
            </a:pPr>
            <a:endParaRPr lang="en-GB" sz="1200" dirty="0">
              <a:solidFill>
                <a:schemeClr val="tx1"/>
              </a:solidFill>
              <a:latin typeface="Calibri"/>
              <a:cs typeface="Calibri"/>
            </a:endParaRPr>
          </a:p>
          <a:p>
            <a:pPr marL="171450" indent="-171450">
              <a:buFont typeface="Arial" panose="020B0604020202020204" pitchFamily="34" charset="0"/>
              <a:buChar char="•"/>
              <a:defRPr/>
            </a:pPr>
            <a:endParaRPr lang="en-GB" sz="1200" dirty="0">
              <a:solidFill>
                <a:schemeClr val="tx1"/>
              </a:solidFill>
              <a:latin typeface="Calibri"/>
              <a:cs typeface="Calibri"/>
            </a:endParaRPr>
          </a:p>
        </p:txBody>
      </p:sp>
      <p:sp>
        <p:nvSpPr>
          <p:cNvPr id="3" name="Rounded Rectangle 2">
            <a:extLst>
              <a:ext uri="{FF2B5EF4-FFF2-40B4-BE49-F238E27FC236}">
                <a16:creationId xmlns:a16="http://schemas.microsoft.com/office/drawing/2014/main" id="{3C5813AB-B518-455D-AD53-0BBBD54AE6CB}"/>
              </a:ext>
            </a:extLst>
          </p:cNvPr>
          <p:cNvSpPr/>
          <p:nvPr/>
        </p:nvSpPr>
        <p:spPr>
          <a:xfrm>
            <a:off x="115888" y="2719548"/>
            <a:ext cx="6408737" cy="626427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400" u="sng" dirty="0">
                <a:solidFill>
                  <a:schemeClr val="tx1"/>
                </a:solidFill>
                <a:latin typeface="Calibri"/>
                <a:cs typeface="Calibri"/>
              </a:rPr>
              <a:t>6. Legislation: Making New Laws</a:t>
            </a:r>
          </a:p>
          <a:p>
            <a:pPr algn="ctr">
              <a:defRPr/>
            </a:pPr>
            <a:endParaRPr lang="en-GB" sz="1000" u="sng"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Read page 12-17 in the booklet.</a:t>
            </a:r>
          </a:p>
          <a:p>
            <a:pPr marL="171450" indent="-171450">
              <a:buFont typeface="Arial" panose="020B0604020202020204" pitchFamily="34" charset="0"/>
              <a:buChar char="•"/>
              <a:defRPr/>
            </a:pPr>
            <a:r>
              <a:rPr lang="en-GB" sz="1200" dirty="0">
                <a:solidFill>
                  <a:schemeClr val="tx1"/>
                </a:solidFill>
                <a:latin typeface="Calibri"/>
                <a:cs typeface="Calibri"/>
              </a:rPr>
              <a:t>Write a definition of the following words:</a:t>
            </a:r>
          </a:p>
          <a:p>
            <a:pPr marL="171450" indent="-171450">
              <a:buFont typeface="Arial" panose="020B0604020202020204" pitchFamily="34" charset="0"/>
              <a:buChar char="•"/>
              <a:defRPr/>
            </a:pPr>
            <a:endParaRPr lang="en-GB" sz="1200" dirty="0">
              <a:solidFill>
                <a:schemeClr val="tx1"/>
              </a:solidFill>
              <a:latin typeface="Calibri"/>
              <a:cs typeface="Calibri"/>
            </a:endParaRPr>
          </a:p>
          <a:p>
            <a:pPr marL="628650" lvl="1" indent="-171450">
              <a:buFont typeface="Wingdings" panose="05000000000000000000" pitchFamily="2" charset="2"/>
              <a:buChar char="v"/>
              <a:defRPr/>
            </a:pPr>
            <a:r>
              <a:rPr lang="en-GB" sz="1200" dirty="0">
                <a:solidFill>
                  <a:schemeClr val="tx1"/>
                </a:solidFill>
                <a:latin typeface="Calibri"/>
                <a:cs typeface="Calibri"/>
              </a:rPr>
              <a:t>Public Bills</a:t>
            </a:r>
          </a:p>
          <a:p>
            <a:pPr marL="628650" lvl="1" indent="-171450">
              <a:buFont typeface="Wingdings" panose="05000000000000000000" pitchFamily="2" charset="2"/>
              <a:buChar char="v"/>
              <a:defRPr/>
            </a:pPr>
            <a:r>
              <a:rPr lang="en-GB" sz="1200" dirty="0">
                <a:solidFill>
                  <a:schemeClr val="tx1"/>
                </a:solidFill>
                <a:latin typeface="Calibri"/>
                <a:cs typeface="Calibri"/>
              </a:rPr>
              <a:t>Government Bills</a:t>
            </a:r>
          </a:p>
          <a:p>
            <a:pPr marL="628650" lvl="1" indent="-171450">
              <a:buFont typeface="Wingdings" panose="05000000000000000000" pitchFamily="2" charset="2"/>
              <a:buChar char="v"/>
              <a:defRPr/>
            </a:pPr>
            <a:r>
              <a:rPr lang="en-GB" sz="1200" dirty="0">
                <a:solidFill>
                  <a:schemeClr val="tx1"/>
                </a:solidFill>
                <a:latin typeface="Calibri"/>
                <a:cs typeface="Calibri"/>
              </a:rPr>
              <a:t>Private Members Bills</a:t>
            </a:r>
          </a:p>
          <a:p>
            <a:pPr marL="628650" lvl="1" indent="-171450">
              <a:buFont typeface="Wingdings" panose="05000000000000000000" pitchFamily="2" charset="2"/>
              <a:buChar char="v"/>
              <a:defRPr/>
            </a:pPr>
            <a:r>
              <a:rPr lang="en-GB" sz="1200" dirty="0">
                <a:solidFill>
                  <a:schemeClr val="tx1"/>
                </a:solidFill>
                <a:latin typeface="Calibri"/>
                <a:cs typeface="Calibri"/>
              </a:rPr>
              <a:t>Manifesto</a:t>
            </a:r>
          </a:p>
          <a:p>
            <a:pPr marL="628650" lvl="1" indent="-171450">
              <a:buFont typeface="Wingdings" panose="05000000000000000000" pitchFamily="2" charset="2"/>
              <a:buChar char="v"/>
              <a:defRPr/>
            </a:pPr>
            <a:r>
              <a:rPr lang="en-GB" sz="1200" dirty="0">
                <a:solidFill>
                  <a:schemeClr val="tx1"/>
                </a:solidFill>
                <a:latin typeface="Calibri"/>
                <a:cs typeface="Calibri"/>
              </a:rPr>
              <a:t>Amendments</a:t>
            </a:r>
          </a:p>
          <a:p>
            <a:pPr marL="628650" lvl="1" indent="-171450">
              <a:buFont typeface="Wingdings" panose="05000000000000000000" pitchFamily="2" charset="2"/>
              <a:buChar char="v"/>
              <a:defRPr/>
            </a:pPr>
            <a:r>
              <a:rPr lang="en-GB" sz="1200" dirty="0">
                <a:solidFill>
                  <a:schemeClr val="tx1"/>
                </a:solidFill>
                <a:latin typeface="Calibri"/>
                <a:cs typeface="Calibri"/>
              </a:rPr>
              <a:t>Division</a:t>
            </a:r>
          </a:p>
          <a:p>
            <a:pPr marL="628650" lvl="1" indent="-171450">
              <a:buFont typeface="Wingdings" panose="05000000000000000000" pitchFamily="2" charset="2"/>
              <a:buChar char="v"/>
              <a:defRPr/>
            </a:pPr>
            <a:r>
              <a:rPr lang="en-GB" sz="1200" dirty="0">
                <a:solidFill>
                  <a:schemeClr val="tx1"/>
                </a:solidFill>
                <a:latin typeface="Calibri"/>
                <a:cs typeface="Calibri"/>
              </a:rPr>
              <a:t>Filibuster</a:t>
            </a:r>
          </a:p>
          <a:p>
            <a:pPr marL="628650" lvl="1" indent="-171450">
              <a:buFont typeface="Wingdings" panose="05000000000000000000" pitchFamily="2" charset="2"/>
              <a:buChar char="v"/>
              <a:defRPr/>
            </a:pPr>
            <a:r>
              <a:rPr lang="en-GB" sz="1200" dirty="0">
                <a:solidFill>
                  <a:schemeClr val="tx1"/>
                </a:solidFill>
                <a:latin typeface="Calibri"/>
                <a:cs typeface="Calibri"/>
              </a:rPr>
              <a:t>Free Vote</a:t>
            </a:r>
          </a:p>
          <a:p>
            <a:pPr marL="628650" lvl="1" indent="-171450">
              <a:buFont typeface="Wingdings" panose="05000000000000000000" pitchFamily="2" charset="2"/>
              <a:buChar char="v"/>
              <a:defRPr/>
            </a:pPr>
            <a:r>
              <a:rPr lang="en-GB" sz="1200" dirty="0">
                <a:solidFill>
                  <a:schemeClr val="tx1"/>
                </a:solidFill>
                <a:latin typeface="Calibri"/>
                <a:cs typeface="Calibri"/>
              </a:rPr>
              <a:t>Green Paper</a:t>
            </a:r>
          </a:p>
          <a:p>
            <a:pPr marL="628650" lvl="1" indent="-171450">
              <a:buFont typeface="Wingdings" panose="05000000000000000000" pitchFamily="2" charset="2"/>
              <a:buChar char="v"/>
              <a:defRPr/>
            </a:pPr>
            <a:r>
              <a:rPr lang="en-GB" sz="1200" dirty="0">
                <a:solidFill>
                  <a:schemeClr val="tx1"/>
                </a:solidFill>
                <a:latin typeface="Calibri"/>
                <a:cs typeface="Calibri"/>
              </a:rPr>
              <a:t>Motion</a:t>
            </a:r>
          </a:p>
          <a:p>
            <a:pPr marL="628650" lvl="1" indent="-171450">
              <a:buFont typeface="Wingdings" panose="05000000000000000000" pitchFamily="2" charset="2"/>
              <a:buChar char="v"/>
              <a:defRPr/>
            </a:pPr>
            <a:r>
              <a:rPr lang="en-GB" sz="1200" dirty="0">
                <a:solidFill>
                  <a:schemeClr val="tx1"/>
                </a:solidFill>
                <a:latin typeface="Calibri"/>
                <a:cs typeface="Calibri"/>
              </a:rPr>
              <a:t>Ping-Pong</a:t>
            </a:r>
          </a:p>
          <a:p>
            <a:pPr marL="628650" lvl="1" indent="-171450">
              <a:buFont typeface="Wingdings" panose="05000000000000000000" pitchFamily="2" charset="2"/>
              <a:buChar char="v"/>
              <a:defRPr/>
            </a:pPr>
            <a:r>
              <a:rPr lang="en-GB" sz="1200" dirty="0">
                <a:solidFill>
                  <a:schemeClr val="tx1"/>
                </a:solidFill>
                <a:latin typeface="Calibri"/>
                <a:cs typeface="Calibri"/>
              </a:rPr>
              <a:t>Tellers</a:t>
            </a:r>
          </a:p>
          <a:p>
            <a:pPr marL="628650" lvl="1" indent="-171450">
              <a:buFont typeface="Wingdings" panose="05000000000000000000" pitchFamily="2" charset="2"/>
              <a:buChar char="v"/>
              <a:defRPr/>
            </a:pPr>
            <a:r>
              <a:rPr lang="en-GB" sz="1200" dirty="0">
                <a:solidFill>
                  <a:schemeClr val="tx1"/>
                </a:solidFill>
                <a:latin typeface="Calibri"/>
                <a:cs typeface="Calibri"/>
              </a:rPr>
              <a:t>Wash-up</a:t>
            </a:r>
          </a:p>
          <a:p>
            <a:pPr marL="628650" lvl="1" indent="-171450">
              <a:buFont typeface="Wingdings" panose="05000000000000000000" pitchFamily="2" charset="2"/>
              <a:buChar char="v"/>
              <a:defRPr/>
            </a:pPr>
            <a:r>
              <a:rPr lang="en-GB" sz="1200" dirty="0">
                <a:solidFill>
                  <a:schemeClr val="tx1"/>
                </a:solidFill>
                <a:latin typeface="Calibri"/>
                <a:cs typeface="Calibri"/>
              </a:rPr>
              <a:t>White Paper</a:t>
            </a:r>
          </a:p>
          <a:p>
            <a:pPr marL="628650" lvl="1" indent="-171450">
              <a:buFont typeface="Wingdings" panose="05000000000000000000" pitchFamily="2" charset="2"/>
              <a:buChar char="v"/>
              <a:defRPr/>
            </a:pPr>
            <a:endParaRPr lang="en-GB" sz="1200"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Play the following game: </a:t>
            </a:r>
            <a:r>
              <a:rPr lang="en-GB" sz="1200" dirty="0">
                <a:solidFill>
                  <a:schemeClr val="tx1"/>
                </a:solidFill>
                <a:latin typeface="Calibri"/>
                <a:cs typeface="Calibri"/>
                <a:hlinkClick r:id="rId3"/>
              </a:rPr>
              <a:t>www.parliament.uk/myuk</a:t>
            </a:r>
            <a:endParaRPr lang="en-GB" sz="1200"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Answer the following questions:</a:t>
            </a:r>
          </a:p>
          <a:p>
            <a:pPr marL="171450" indent="-171450">
              <a:buFont typeface="Arial" panose="020B0604020202020204" pitchFamily="34" charset="0"/>
              <a:buChar char="•"/>
              <a:defRPr/>
            </a:pPr>
            <a:endParaRPr lang="en-GB" sz="1200" dirty="0">
              <a:solidFill>
                <a:schemeClr val="tx1"/>
              </a:solidFill>
              <a:latin typeface="Calibri"/>
              <a:cs typeface="Calibri"/>
            </a:endParaRPr>
          </a:p>
          <a:p>
            <a:pPr marL="628650" lvl="1" indent="-171450">
              <a:buFont typeface="Wingdings" panose="05000000000000000000" pitchFamily="2" charset="2"/>
              <a:buChar char="v"/>
              <a:defRPr/>
            </a:pPr>
            <a:r>
              <a:rPr lang="en-GB" sz="1200" dirty="0">
                <a:solidFill>
                  <a:schemeClr val="tx1"/>
                </a:solidFill>
                <a:latin typeface="Calibri"/>
                <a:cs typeface="Calibri"/>
              </a:rPr>
              <a:t>What one law would you make and why?</a:t>
            </a:r>
          </a:p>
          <a:p>
            <a:pPr marL="628650" lvl="1" indent="-171450">
              <a:buFont typeface="Wingdings" panose="05000000000000000000" pitchFamily="2" charset="2"/>
              <a:buChar char="v"/>
              <a:defRPr/>
            </a:pPr>
            <a:r>
              <a:rPr lang="en-GB" sz="1200" dirty="0">
                <a:solidFill>
                  <a:schemeClr val="tx1"/>
                </a:solidFill>
                <a:latin typeface="Calibri"/>
                <a:cs typeface="Calibri"/>
              </a:rPr>
              <a:t>How would you enforce the law?</a:t>
            </a:r>
          </a:p>
          <a:p>
            <a:pPr marL="628650" lvl="1" indent="-171450">
              <a:buFont typeface="Wingdings" panose="05000000000000000000" pitchFamily="2" charset="2"/>
              <a:buChar char="v"/>
              <a:defRPr/>
            </a:pPr>
            <a:r>
              <a:rPr lang="en-GB" sz="1200" dirty="0">
                <a:solidFill>
                  <a:schemeClr val="tx1"/>
                </a:solidFill>
                <a:latin typeface="Calibri"/>
                <a:cs typeface="Calibri"/>
              </a:rPr>
              <a:t>What implications might it have for communities in the UK?</a:t>
            </a:r>
          </a:p>
          <a:p>
            <a:pPr marL="628650" lvl="1" indent="-171450">
              <a:buFont typeface="Wingdings" panose="05000000000000000000" pitchFamily="2" charset="2"/>
              <a:buChar char="v"/>
              <a:defRPr/>
            </a:pPr>
            <a:endParaRPr lang="en-GB" sz="1200" dirty="0">
              <a:solidFill>
                <a:schemeClr val="tx1"/>
              </a:solidFill>
              <a:latin typeface="Calibri"/>
              <a:cs typeface="Calibri"/>
            </a:endParaRPr>
          </a:p>
          <a:p>
            <a:pPr>
              <a:defRPr/>
            </a:pPr>
            <a:endParaRPr lang="en-GB" sz="1200" dirty="0">
              <a:solidFill>
                <a:schemeClr val="tx1"/>
              </a:solidFill>
              <a:latin typeface="Calibri"/>
              <a:cs typeface="Calibri"/>
            </a:endParaRPr>
          </a:p>
          <a:p>
            <a:pPr marL="171450" indent="-171450">
              <a:buFont typeface="Arial" panose="020B0604020202020204" pitchFamily="34" charset="0"/>
              <a:buChar char="•"/>
              <a:defRPr/>
            </a:pPr>
            <a:endParaRPr lang="en-GB" sz="1200" dirty="0">
              <a:solidFill>
                <a:schemeClr val="tx1"/>
              </a:solidFill>
              <a:latin typeface="Calibri"/>
              <a:cs typeface="Calibri"/>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1E7F293-0469-4F87-BC65-2241D0E7CC1F}"/>
              </a:ext>
            </a:extLst>
          </p:cNvPr>
          <p:cNvSpPr/>
          <p:nvPr/>
        </p:nvSpPr>
        <p:spPr>
          <a:xfrm>
            <a:off x="115888" y="179388"/>
            <a:ext cx="6408737" cy="35290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400" u="sng" dirty="0">
                <a:solidFill>
                  <a:schemeClr val="tx1"/>
                </a:solidFill>
                <a:latin typeface="Calibri"/>
                <a:cs typeface="Calibri"/>
              </a:rPr>
              <a:t>7. Elections and Voting</a:t>
            </a:r>
          </a:p>
          <a:p>
            <a:pPr algn="ctr">
              <a:defRPr/>
            </a:pPr>
            <a:endParaRPr lang="en-GB" sz="1000" u="sng"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Read page 20-21 in the booklet.</a:t>
            </a:r>
          </a:p>
          <a:p>
            <a:pPr marL="171450" indent="-171450">
              <a:buFont typeface="Arial" panose="020B0604020202020204" pitchFamily="34" charset="0"/>
              <a:buChar char="•"/>
              <a:defRPr/>
            </a:pPr>
            <a:r>
              <a:rPr lang="en-GB" sz="1200" dirty="0">
                <a:solidFill>
                  <a:schemeClr val="tx1"/>
                </a:solidFill>
                <a:latin typeface="Calibri"/>
                <a:cs typeface="Calibri"/>
              </a:rPr>
              <a:t>Write a definition for the following words:</a:t>
            </a:r>
          </a:p>
          <a:p>
            <a:pPr marL="171450" indent="-171450">
              <a:buFont typeface="Arial" panose="020B0604020202020204" pitchFamily="34" charset="0"/>
              <a:buChar char="•"/>
              <a:defRPr/>
            </a:pPr>
            <a:endParaRPr lang="en-GB" sz="1200" dirty="0">
              <a:solidFill>
                <a:schemeClr val="tx1"/>
              </a:solidFill>
              <a:latin typeface="Calibri"/>
              <a:cs typeface="Calibri"/>
            </a:endParaRPr>
          </a:p>
          <a:p>
            <a:pPr marL="628650" lvl="1" indent="-171450">
              <a:buFont typeface="Wingdings" panose="05000000000000000000" pitchFamily="2" charset="2"/>
              <a:buChar char="v"/>
              <a:defRPr/>
            </a:pPr>
            <a:r>
              <a:rPr lang="en-GB" sz="1200" dirty="0">
                <a:solidFill>
                  <a:schemeClr val="tx1"/>
                </a:solidFill>
                <a:latin typeface="Calibri"/>
                <a:cs typeface="Calibri"/>
              </a:rPr>
              <a:t>General election</a:t>
            </a:r>
          </a:p>
          <a:p>
            <a:pPr marL="628650" lvl="1" indent="-171450">
              <a:buFont typeface="Wingdings" panose="05000000000000000000" pitchFamily="2" charset="2"/>
              <a:buChar char="v"/>
              <a:defRPr/>
            </a:pPr>
            <a:r>
              <a:rPr lang="en-GB" sz="1200" dirty="0">
                <a:solidFill>
                  <a:schemeClr val="tx1"/>
                </a:solidFill>
                <a:latin typeface="Calibri"/>
                <a:cs typeface="Calibri"/>
              </a:rPr>
              <a:t>Devolved Assembly/ Parliament elections</a:t>
            </a:r>
          </a:p>
          <a:p>
            <a:pPr marL="628650" lvl="1" indent="-171450">
              <a:buFont typeface="Wingdings" panose="05000000000000000000" pitchFamily="2" charset="2"/>
              <a:buChar char="v"/>
              <a:defRPr/>
            </a:pPr>
            <a:r>
              <a:rPr lang="en-GB" sz="1200" dirty="0">
                <a:solidFill>
                  <a:schemeClr val="tx1"/>
                </a:solidFill>
                <a:latin typeface="Calibri"/>
                <a:cs typeface="Calibri"/>
              </a:rPr>
              <a:t>European elections</a:t>
            </a:r>
          </a:p>
          <a:p>
            <a:pPr marL="628650" lvl="1" indent="-171450">
              <a:buFont typeface="Wingdings" panose="05000000000000000000" pitchFamily="2" charset="2"/>
              <a:buChar char="v"/>
              <a:defRPr/>
            </a:pPr>
            <a:r>
              <a:rPr lang="en-GB" sz="1200" dirty="0">
                <a:solidFill>
                  <a:schemeClr val="tx1"/>
                </a:solidFill>
                <a:latin typeface="Calibri"/>
                <a:cs typeface="Calibri"/>
              </a:rPr>
              <a:t>Local elections</a:t>
            </a:r>
          </a:p>
          <a:p>
            <a:pPr marL="628650" lvl="1" indent="-171450">
              <a:buFont typeface="Wingdings" panose="05000000000000000000" pitchFamily="2" charset="2"/>
              <a:buChar char="v"/>
              <a:defRPr/>
            </a:pPr>
            <a:r>
              <a:rPr lang="en-GB" sz="1200" dirty="0">
                <a:solidFill>
                  <a:schemeClr val="tx1"/>
                </a:solidFill>
                <a:latin typeface="Calibri"/>
                <a:cs typeface="Calibri"/>
              </a:rPr>
              <a:t>By-elections</a:t>
            </a:r>
          </a:p>
          <a:p>
            <a:pPr marL="628650" lvl="1" indent="-171450">
              <a:buFont typeface="Wingdings" panose="05000000000000000000" pitchFamily="2" charset="2"/>
              <a:buChar char="v"/>
              <a:defRPr/>
            </a:pPr>
            <a:r>
              <a:rPr lang="en-GB" sz="1200" dirty="0">
                <a:solidFill>
                  <a:schemeClr val="tx1"/>
                </a:solidFill>
                <a:latin typeface="Calibri"/>
                <a:cs typeface="Calibri"/>
              </a:rPr>
              <a:t>Referendums</a:t>
            </a:r>
          </a:p>
          <a:p>
            <a:pPr marL="628650" lvl="1" indent="-171450">
              <a:buFont typeface="Wingdings" panose="05000000000000000000" pitchFamily="2" charset="2"/>
              <a:buChar char="v"/>
              <a:defRPr/>
            </a:pPr>
            <a:endParaRPr lang="en-GB" sz="1200"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Read through the different types of voting systems on page 21. Which do you think would be the best system for the UK to adopt for General Elections and why?</a:t>
            </a:r>
          </a:p>
          <a:p>
            <a:pPr marL="171450" indent="-171450">
              <a:buFont typeface="Arial" panose="020B0604020202020204" pitchFamily="34" charset="0"/>
              <a:buChar char="•"/>
              <a:defRPr/>
            </a:pPr>
            <a:r>
              <a:rPr lang="en-GB" sz="1200" dirty="0">
                <a:solidFill>
                  <a:schemeClr val="tx1"/>
                </a:solidFill>
                <a:latin typeface="Calibri"/>
                <a:cs typeface="Calibri"/>
              </a:rPr>
              <a:t>In 2011 there was a referendum on introducing AV. Research the outcome of this referendum. Why do you think this outcome occurred?</a:t>
            </a:r>
          </a:p>
          <a:p>
            <a:pPr marL="628650" lvl="1" indent="-171450">
              <a:buFont typeface="Wingdings" panose="05000000000000000000" pitchFamily="2" charset="2"/>
              <a:buChar char="v"/>
              <a:defRPr/>
            </a:pPr>
            <a:endParaRPr lang="en-GB" sz="1200" dirty="0">
              <a:solidFill>
                <a:schemeClr val="tx1"/>
              </a:solidFill>
              <a:latin typeface="Calibri"/>
              <a:cs typeface="Calibri"/>
            </a:endParaRPr>
          </a:p>
          <a:p>
            <a:pPr>
              <a:defRPr/>
            </a:pPr>
            <a:endParaRPr lang="en-GB" sz="1200" dirty="0">
              <a:solidFill>
                <a:schemeClr val="tx1"/>
              </a:solidFill>
              <a:latin typeface="Calibri"/>
              <a:cs typeface="Calibri"/>
            </a:endParaRPr>
          </a:p>
          <a:p>
            <a:pPr marL="171450" indent="-171450">
              <a:buFont typeface="Arial" panose="020B0604020202020204" pitchFamily="34" charset="0"/>
              <a:buChar char="•"/>
              <a:defRPr/>
            </a:pPr>
            <a:endParaRPr lang="en-GB" sz="1200" dirty="0">
              <a:solidFill>
                <a:schemeClr val="tx1"/>
              </a:solidFill>
              <a:latin typeface="Calibri"/>
              <a:cs typeface="Calibri"/>
            </a:endParaRPr>
          </a:p>
        </p:txBody>
      </p:sp>
      <p:sp>
        <p:nvSpPr>
          <p:cNvPr id="3" name="Rounded Rectangle 2">
            <a:extLst>
              <a:ext uri="{FF2B5EF4-FFF2-40B4-BE49-F238E27FC236}">
                <a16:creationId xmlns:a16="http://schemas.microsoft.com/office/drawing/2014/main" id="{605BE135-1B1C-4521-B76F-6C509AD8559E}"/>
              </a:ext>
            </a:extLst>
          </p:cNvPr>
          <p:cNvSpPr/>
          <p:nvPr/>
        </p:nvSpPr>
        <p:spPr>
          <a:xfrm>
            <a:off x="115888" y="3851275"/>
            <a:ext cx="6408737" cy="43926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400" u="sng" dirty="0">
                <a:solidFill>
                  <a:schemeClr val="tx1"/>
                </a:solidFill>
                <a:latin typeface="Calibri"/>
                <a:cs typeface="Calibri"/>
              </a:rPr>
              <a:t>8. Elections and Voting: Trends and Types</a:t>
            </a:r>
          </a:p>
          <a:p>
            <a:pPr algn="ctr">
              <a:defRPr/>
            </a:pPr>
            <a:endParaRPr lang="en-GB" sz="1000" u="sng"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Read page 22-23 in the booklet.</a:t>
            </a:r>
          </a:p>
          <a:p>
            <a:pPr marL="171450" indent="-171450">
              <a:buFont typeface="Arial" panose="020B0604020202020204" pitchFamily="34" charset="0"/>
              <a:buChar char="•"/>
              <a:defRPr/>
            </a:pPr>
            <a:r>
              <a:rPr lang="en-GB" sz="1200" dirty="0">
                <a:solidFill>
                  <a:schemeClr val="tx1"/>
                </a:solidFill>
                <a:latin typeface="Calibri"/>
                <a:cs typeface="Calibri"/>
              </a:rPr>
              <a:t>Write a definition for the following words:</a:t>
            </a:r>
          </a:p>
          <a:p>
            <a:pPr marL="171450" indent="-171450">
              <a:buFont typeface="Arial" panose="020B0604020202020204" pitchFamily="34" charset="0"/>
              <a:buChar char="•"/>
              <a:defRPr/>
            </a:pPr>
            <a:endParaRPr lang="en-GB" sz="1200" dirty="0">
              <a:solidFill>
                <a:schemeClr val="tx1"/>
              </a:solidFill>
              <a:latin typeface="Calibri"/>
              <a:cs typeface="Calibri"/>
            </a:endParaRPr>
          </a:p>
          <a:p>
            <a:pPr marL="628650" lvl="1" indent="-171450">
              <a:buFont typeface="Wingdings" panose="05000000000000000000" pitchFamily="2" charset="2"/>
              <a:buChar char="v"/>
              <a:defRPr/>
            </a:pPr>
            <a:r>
              <a:rPr lang="en-GB" sz="1200" dirty="0">
                <a:solidFill>
                  <a:schemeClr val="tx1"/>
                </a:solidFill>
                <a:latin typeface="Calibri"/>
                <a:cs typeface="Calibri"/>
              </a:rPr>
              <a:t>Voter Turnout</a:t>
            </a:r>
          </a:p>
          <a:p>
            <a:pPr marL="628650" lvl="1" indent="-171450">
              <a:buFont typeface="Wingdings" panose="05000000000000000000" pitchFamily="2" charset="2"/>
              <a:buChar char="v"/>
              <a:defRPr/>
            </a:pPr>
            <a:r>
              <a:rPr lang="en-GB" sz="1200" dirty="0">
                <a:solidFill>
                  <a:schemeClr val="tx1"/>
                </a:solidFill>
                <a:latin typeface="Calibri"/>
                <a:cs typeface="Calibri"/>
              </a:rPr>
              <a:t>Polling Day</a:t>
            </a:r>
          </a:p>
          <a:p>
            <a:pPr marL="628650" lvl="1" indent="-171450">
              <a:buFont typeface="Wingdings" panose="05000000000000000000" pitchFamily="2" charset="2"/>
              <a:buChar char="v"/>
              <a:defRPr/>
            </a:pPr>
            <a:r>
              <a:rPr lang="en-GB" sz="1200" dirty="0">
                <a:solidFill>
                  <a:schemeClr val="tx1"/>
                </a:solidFill>
                <a:latin typeface="Calibri"/>
                <a:cs typeface="Calibri"/>
              </a:rPr>
              <a:t>Compulsory Voting</a:t>
            </a:r>
          </a:p>
          <a:p>
            <a:pPr marL="628650" lvl="1" indent="-171450">
              <a:buFont typeface="Wingdings" panose="05000000000000000000" pitchFamily="2" charset="2"/>
              <a:buChar char="v"/>
              <a:defRPr/>
            </a:pPr>
            <a:r>
              <a:rPr lang="en-GB" sz="1200" dirty="0">
                <a:solidFill>
                  <a:schemeClr val="tx1"/>
                </a:solidFill>
                <a:latin typeface="Calibri"/>
                <a:cs typeface="Calibri"/>
              </a:rPr>
              <a:t>Separation of Powers</a:t>
            </a:r>
          </a:p>
          <a:p>
            <a:pPr marL="628650" lvl="1" indent="-171450">
              <a:buFont typeface="Wingdings" panose="05000000000000000000" pitchFamily="2" charset="2"/>
              <a:buChar char="v"/>
              <a:defRPr/>
            </a:pPr>
            <a:r>
              <a:rPr lang="en-GB" sz="1200" dirty="0">
                <a:solidFill>
                  <a:schemeClr val="tx1"/>
                </a:solidFill>
                <a:latin typeface="Calibri"/>
                <a:cs typeface="Calibri"/>
              </a:rPr>
              <a:t>Proportional Representation</a:t>
            </a:r>
          </a:p>
          <a:p>
            <a:pPr marL="628650" lvl="1" indent="-171450">
              <a:buFont typeface="Wingdings" panose="05000000000000000000" pitchFamily="2" charset="2"/>
              <a:buChar char="v"/>
              <a:defRPr/>
            </a:pPr>
            <a:endParaRPr lang="en-GB" sz="1200"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Why do you think voter turnout is low in Britain?</a:t>
            </a:r>
          </a:p>
          <a:p>
            <a:pPr marL="171450" indent="-171450">
              <a:buFont typeface="Arial" panose="020B0604020202020204" pitchFamily="34" charset="0"/>
              <a:buChar char="•"/>
              <a:defRPr/>
            </a:pPr>
            <a:r>
              <a:rPr lang="en-GB" sz="1200" dirty="0">
                <a:solidFill>
                  <a:schemeClr val="tx1"/>
                </a:solidFill>
                <a:latin typeface="Calibri"/>
                <a:cs typeface="Calibri"/>
              </a:rPr>
              <a:t>Should the UK make voting compulsory? What are the arguments for and against?</a:t>
            </a:r>
          </a:p>
          <a:p>
            <a:pPr marL="171450" indent="-171450">
              <a:buFont typeface="Arial" panose="020B0604020202020204" pitchFamily="34" charset="0"/>
              <a:buChar char="•"/>
              <a:defRPr/>
            </a:pPr>
            <a:r>
              <a:rPr lang="en-GB" sz="1200" dirty="0">
                <a:solidFill>
                  <a:schemeClr val="tx1"/>
                </a:solidFill>
                <a:latin typeface="Calibri"/>
                <a:cs typeface="Calibri"/>
              </a:rPr>
              <a:t>Should the voting age be lowered to 16? What are the arguments for and against?</a:t>
            </a:r>
          </a:p>
          <a:p>
            <a:pPr marL="171450" indent="-171450">
              <a:buFont typeface="Arial" panose="020B0604020202020204" pitchFamily="34" charset="0"/>
              <a:buChar char="•"/>
              <a:defRPr/>
            </a:pPr>
            <a:r>
              <a:rPr lang="en-GB" sz="1200" dirty="0">
                <a:solidFill>
                  <a:schemeClr val="tx1"/>
                </a:solidFill>
                <a:latin typeface="Calibri"/>
                <a:cs typeface="Calibri"/>
              </a:rPr>
              <a:t>You will soon be old enough to vote – how do you register to vote?</a:t>
            </a:r>
          </a:p>
          <a:p>
            <a:pPr marL="171450" indent="-171450">
              <a:buFont typeface="Arial" panose="020B0604020202020204" pitchFamily="34" charset="0"/>
              <a:buChar char="•"/>
              <a:defRPr/>
            </a:pPr>
            <a:r>
              <a:rPr lang="en-GB" sz="1200" dirty="0">
                <a:solidFill>
                  <a:schemeClr val="tx1"/>
                </a:solidFill>
                <a:latin typeface="Calibri"/>
                <a:cs typeface="Calibri"/>
              </a:rPr>
              <a:t>Go to </a:t>
            </a:r>
            <a:r>
              <a:rPr lang="en-GB" sz="1200" dirty="0">
                <a:solidFill>
                  <a:schemeClr val="tx1"/>
                </a:solidFill>
                <a:latin typeface="Calibri"/>
                <a:cs typeface="Calibri"/>
                <a:hlinkClick r:id="rId3"/>
              </a:rPr>
              <a:t>www.parliament.uk/referendums</a:t>
            </a:r>
            <a:r>
              <a:rPr lang="en-GB" sz="1200" dirty="0">
                <a:solidFill>
                  <a:schemeClr val="tx1"/>
                </a:solidFill>
                <a:latin typeface="Calibri"/>
                <a:cs typeface="Calibri"/>
              </a:rPr>
              <a:t> and research another referendum that has happened in the UK. (Do not select the AV Vote or the EU referendum)</a:t>
            </a:r>
          </a:p>
          <a:p>
            <a:pPr>
              <a:defRPr/>
            </a:pPr>
            <a:r>
              <a:rPr lang="en-GB" sz="1200" dirty="0">
                <a:solidFill>
                  <a:schemeClr val="tx1"/>
                </a:solidFill>
                <a:latin typeface="Calibri"/>
                <a:cs typeface="Calibri"/>
              </a:rPr>
              <a:t>    What was the topic of the referendum? What was the turnout? What was the </a:t>
            </a:r>
          </a:p>
          <a:p>
            <a:pPr>
              <a:defRPr/>
            </a:pPr>
            <a:r>
              <a:rPr lang="en-GB" sz="1200" dirty="0">
                <a:solidFill>
                  <a:schemeClr val="tx1"/>
                </a:solidFill>
                <a:latin typeface="Calibri"/>
                <a:cs typeface="Calibri"/>
              </a:rPr>
              <a:t>    outcome?</a:t>
            </a:r>
          </a:p>
          <a:p>
            <a:pPr marL="628650" lvl="1" indent="-171450">
              <a:buFont typeface="Wingdings" panose="05000000000000000000" pitchFamily="2" charset="2"/>
              <a:buChar char="v"/>
              <a:defRPr/>
            </a:pPr>
            <a:endParaRPr lang="en-GB" sz="1200" dirty="0">
              <a:solidFill>
                <a:schemeClr val="tx1"/>
              </a:solidFill>
              <a:latin typeface="Calibri"/>
              <a:cs typeface="Calibri"/>
            </a:endParaRPr>
          </a:p>
          <a:p>
            <a:pPr>
              <a:defRPr/>
            </a:pPr>
            <a:endParaRPr lang="en-GB" sz="1200" dirty="0">
              <a:solidFill>
                <a:schemeClr val="tx1"/>
              </a:solidFill>
              <a:latin typeface="Calibri"/>
              <a:cs typeface="Calibri"/>
            </a:endParaRPr>
          </a:p>
          <a:p>
            <a:pPr marL="171450" indent="-171450">
              <a:buFont typeface="Arial" panose="020B0604020202020204" pitchFamily="34" charset="0"/>
              <a:buChar char="•"/>
              <a:defRPr/>
            </a:pPr>
            <a:endParaRPr lang="en-GB" sz="1200" dirty="0">
              <a:solidFill>
                <a:schemeClr val="tx1"/>
              </a:solidFill>
              <a:latin typeface="Calibri"/>
              <a:cs typeface="Calibri"/>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4CEAB57-7137-4349-9247-3452FBA726AA}"/>
              </a:ext>
            </a:extLst>
          </p:cNvPr>
          <p:cNvSpPr/>
          <p:nvPr/>
        </p:nvSpPr>
        <p:spPr>
          <a:xfrm>
            <a:off x="115888" y="107950"/>
            <a:ext cx="6408737" cy="55435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400" u="sng" dirty="0">
                <a:solidFill>
                  <a:schemeClr val="tx1"/>
                </a:solidFill>
                <a:latin typeface="Calibri"/>
                <a:cs typeface="Calibri"/>
              </a:rPr>
              <a:t>9. Political Parties</a:t>
            </a:r>
          </a:p>
          <a:p>
            <a:pPr>
              <a:defRPr/>
            </a:pPr>
            <a:endParaRPr lang="en-GB" sz="1400" u="sng"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Read page 24-25 in the booklet.</a:t>
            </a:r>
          </a:p>
          <a:p>
            <a:pPr marL="171450" indent="-171450">
              <a:buFont typeface="Arial" panose="020B0604020202020204" pitchFamily="34" charset="0"/>
              <a:buChar char="•"/>
              <a:defRPr/>
            </a:pPr>
            <a:r>
              <a:rPr lang="en-GB" sz="1200" dirty="0">
                <a:solidFill>
                  <a:schemeClr val="tx1"/>
                </a:solidFill>
                <a:latin typeface="Calibri"/>
                <a:cs typeface="Calibri"/>
              </a:rPr>
              <a:t>Write a definition for the following words/topics:</a:t>
            </a:r>
          </a:p>
          <a:p>
            <a:pPr marL="171450" indent="-171450">
              <a:buFont typeface="Arial" panose="020B0604020202020204" pitchFamily="34" charset="0"/>
              <a:buChar char="•"/>
              <a:defRPr/>
            </a:pPr>
            <a:endParaRPr lang="en-GB" sz="1000" dirty="0">
              <a:solidFill>
                <a:schemeClr val="tx1"/>
              </a:solidFill>
              <a:latin typeface="Calibri"/>
              <a:cs typeface="Calibri"/>
            </a:endParaRPr>
          </a:p>
          <a:p>
            <a:pPr marL="628650" lvl="1" indent="-171450">
              <a:buFont typeface="Wingdings" panose="05000000000000000000" pitchFamily="2" charset="2"/>
              <a:buChar char="v"/>
              <a:defRPr/>
            </a:pPr>
            <a:r>
              <a:rPr lang="en-GB" sz="1200" dirty="0">
                <a:solidFill>
                  <a:schemeClr val="tx1"/>
                </a:solidFill>
                <a:latin typeface="Calibri"/>
                <a:cs typeface="Calibri"/>
              </a:rPr>
              <a:t>Political Party</a:t>
            </a:r>
          </a:p>
          <a:p>
            <a:pPr marL="628650" lvl="1" indent="-171450">
              <a:buFont typeface="Wingdings" panose="05000000000000000000" pitchFamily="2" charset="2"/>
              <a:buChar char="v"/>
              <a:defRPr/>
            </a:pPr>
            <a:r>
              <a:rPr lang="en-GB" sz="1200" dirty="0">
                <a:solidFill>
                  <a:schemeClr val="tx1"/>
                </a:solidFill>
                <a:latin typeface="Calibri"/>
                <a:cs typeface="Calibri"/>
              </a:rPr>
              <a:t>Coalition government</a:t>
            </a:r>
          </a:p>
          <a:p>
            <a:pPr marL="628650" lvl="1" indent="-171450">
              <a:buFont typeface="Wingdings" panose="05000000000000000000" pitchFamily="2" charset="2"/>
              <a:buChar char="v"/>
              <a:defRPr/>
            </a:pPr>
            <a:r>
              <a:rPr lang="en-GB" sz="1200" dirty="0">
                <a:solidFill>
                  <a:schemeClr val="tx1"/>
                </a:solidFill>
                <a:latin typeface="Calibri"/>
                <a:cs typeface="Calibri"/>
              </a:rPr>
              <a:t>Majority</a:t>
            </a:r>
          </a:p>
          <a:p>
            <a:pPr marL="628650" lvl="1" indent="-171450">
              <a:buFont typeface="Wingdings" panose="05000000000000000000" pitchFamily="2" charset="2"/>
              <a:buChar char="v"/>
              <a:defRPr/>
            </a:pPr>
            <a:r>
              <a:rPr lang="en-GB" sz="1200" dirty="0">
                <a:solidFill>
                  <a:schemeClr val="tx1"/>
                </a:solidFill>
                <a:latin typeface="Calibri"/>
                <a:cs typeface="Calibri"/>
              </a:rPr>
              <a:t>Functions of political parties</a:t>
            </a:r>
          </a:p>
          <a:p>
            <a:pPr marL="628650" lvl="1" indent="-171450">
              <a:buFont typeface="Wingdings" panose="05000000000000000000" pitchFamily="2" charset="2"/>
              <a:buChar char="v"/>
              <a:defRPr/>
            </a:pPr>
            <a:r>
              <a:rPr lang="en-GB" sz="1200" dirty="0">
                <a:solidFill>
                  <a:schemeClr val="tx1"/>
                </a:solidFill>
                <a:latin typeface="Calibri"/>
                <a:cs typeface="Calibri"/>
              </a:rPr>
              <a:t>Party Whips</a:t>
            </a:r>
          </a:p>
          <a:p>
            <a:pPr marL="628650" lvl="1" indent="-171450">
              <a:buFont typeface="Wingdings" panose="05000000000000000000" pitchFamily="2" charset="2"/>
              <a:buChar char="v"/>
              <a:defRPr/>
            </a:pPr>
            <a:r>
              <a:rPr lang="en-GB" sz="1200" dirty="0">
                <a:solidFill>
                  <a:schemeClr val="tx1"/>
                </a:solidFill>
                <a:latin typeface="Calibri"/>
                <a:cs typeface="Calibri"/>
              </a:rPr>
              <a:t>Party Rebels</a:t>
            </a:r>
          </a:p>
          <a:p>
            <a:pPr marL="628650" lvl="1" indent="-171450">
              <a:buFont typeface="Wingdings" panose="05000000000000000000" pitchFamily="2" charset="2"/>
              <a:buChar char="v"/>
              <a:defRPr/>
            </a:pPr>
            <a:r>
              <a:rPr lang="en-GB" sz="1200" dirty="0">
                <a:solidFill>
                  <a:schemeClr val="tx1"/>
                </a:solidFill>
                <a:latin typeface="Calibri"/>
                <a:cs typeface="Calibri"/>
              </a:rPr>
              <a:t>‘withdrawing the whip’</a:t>
            </a:r>
          </a:p>
          <a:p>
            <a:pPr marL="171450" indent="-171450">
              <a:buFont typeface="Arial" panose="020B0604020202020204" pitchFamily="34" charset="0"/>
              <a:buChar char="•"/>
              <a:defRPr/>
            </a:pPr>
            <a:endParaRPr lang="en-GB" sz="1000"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Which political party currently governs this country?</a:t>
            </a:r>
          </a:p>
          <a:p>
            <a:pPr marL="171450" indent="-171450">
              <a:buFont typeface="Arial" panose="020B0604020202020204" pitchFamily="34" charset="0"/>
              <a:buChar char="•"/>
              <a:defRPr/>
            </a:pPr>
            <a:r>
              <a:rPr lang="en-GB" sz="1200" dirty="0">
                <a:solidFill>
                  <a:schemeClr val="tx1"/>
                </a:solidFill>
                <a:latin typeface="Calibri"/>
                <a:cs typeface="Calibri"/>
              </a:rPr>
              <a:t>How many seats (or MPs) do the three main parties each have in the House of Commons?</a:t>
            </a:r>
          </a:p>
          <a:p>
            <a:pPr marL="171450" indent="-171450">
              <a:buFont typeface="Arial" panose="020B0604020202020204" pitchFamily="34" charset="0"/>
              <a:buChar char="•"/>
              <a:defRPr/>
            </a:pPr>
            <a:r>
              <a:rPr lang="en-GB" sz="1200" dirty="0">
                <a:solidFill>
                  <a:schemeClr val="tx1"/>
                </a:solidFill>
                <a:latin typeface="Calibri"/>
                <a:cs typeface="Calibri"/>
              </a:rPr>
              <a:t>Research the main political position of the three main political parties in the following areas:</a:t>
            </a:r>
          </a:p>
          <a:p>
            <a:pPr marL="628650" lvl="1" indent="-171450">
              <a:buFont typeface="Wingdings" panose="05000000000000000000" pitchFamily="2" charset="2"/>
              <a:buChar char="v"/>
              <a:defRPr/>
            </a:pPr>
            <a:r>
              <a:rPr lang="en-GB" sz="1200" dirty="0">
                <a:solidFill>
                  <a:schemeClr val="tx1"/>
                </a:solidFill>
                <a:latin typeface="Calibri"/>
                <a:cs typeface="Calibri"/>
              </a:rPr>
              <a:t>Immigration</a:t>
            </a:r>
          </a:p>
          <a:p>
            <a:pPr marL="628650" lvl="1" indent="-171450">
              <a:buFont typeface="Wingdings" panose="05000000000000000000" pitchFamily="2" charset="2"/>
              <a:buChar char="v"/>
              <a:defRPr/>
            </a:pPr>
            <a:r>
              <a:rPr lang="en-GB" sz="1200" dirty="0">
                <a:solidFill>
                  <a:schemeClr val="tx1"/>
                </a:solidFill>
                <a:latin typeface="Calibri"/>
                <a:cs typeface="Calibri"/>
              </a:rPr>
              <a:t>Taxes and the Economy</a:t>
            </a:r>
          </a:p>
          <a:p>
            <a:pPr marL="628650" lvl="1" indent="-171450">
              <a:buFont typeface="Wingdings" panose="05000000000000000000" pitchFamily="2" charset="2"/>
              <a:buChar char="v"/>
              <a:defRPr/>
            </a:pPr>
            <a:r>
              <a:rPr lang="en-GB" sz="1200" dirty="0">
                <a:solidFill>
                  <a:schemeClr val="tx1"/>
                </a:solidFill>
                <a:latin typeface="Calibri"/>
                <a:cs typeface="Calibri"/>
              </a:rPr>
              <a:t>The NHS</a:t>
            </a:r>
          </a:p>
          <a:p>
            <a:pPr marL="628650" lvl="1" indent="-171450">
              <a:buFont typeface="Wingdings" panose="05000000000000000000" pitchFamily="2" charset="2"/>
              <a:buChar char="v"/>
              <a:defRPr/>
            </a:pPr>
            <a:r>
              <a:rPr lang="en-GB" sz="1200" dirty="0">
                <a:solidFill>
                  <a:schemeClr val="tx1"/>
                </a:solidFill>
                <a:latin typeface="Calibri"/>
                <a:cs typeface="Calibri"/>
              </a:rPr>
              <a:t>Security, defence and foreign affairs</a:t>
            </a:r>
          </a:p>
          <a:p>
            <a:pPr marL="628650" lvl="1" indent="-171450">
              <a:buFont typeface="Wingdings" panose="05000000000000000000" pitchFamily="2" charset="2"/>
              <a:buChar char="v"/>
              <a:defRPr/>
            </a:pPr>
            <a:r>
              <a:rPr lang="en-GB" sz="1200" dirty="0">
                <a:solidFill>
                  <a:schemeClr val="tx1"/>
                </a:solidFill>
                <a:latin typeface="Calibri"/>
                <a:cs typeface="Calibri"/>
              </a:rPr>
              <a:t>Jobs</a:t>
            </a:r>
          </a:p>
          <a:p>
            <a:pPr marL="628650" lvl="1" indent="-171450">
              <a:buFont typeface="Wingdings" panose="05000000000000000000" pitchFamily="2" charset="2"/>
              <a:buChar char="v"/>
              <a:defRPr/>
            </a:pPr>
            <a:r>
              <a:rPr lang="en-GB" sz="1200" dirty="0">
                <a:solidFill>
                  <a:schemeClr val="tx1"/>
                </a:solidFill>
                <a:latin typeface="Calibri"/>
                <a:cs typeface="Calibri"/>
              </a:rPr>
              <a:t>Education</a:t>
            </a:r>
          </a:p>
          <a:p>
            <a:pPr marL="628650" lvl="1" indent="-171450">
              <a:buFont typeface="Wingdings" panose="05000000000000000000" pitchFamily="2" charset="2"/>
              <a:buChar char="v"/>
              <a:defRPr/>
            </a:pPr>
            <a:r>
              <a:rPr lang="en-GB" sz="1200" dirty="0">
                <a:solidFill>
                  <a:schemeClr val="tx1"/>
                </a:solidFill>
                <a:latin typeface="Calibri"/>
                <a:cs typeface="Calibri"/>
              </a:rPr>
              <a:t>Law and Order</a:t>
            </a:r>
          </a:p>
          <a:p>
            <a:pPr marL="628650" lvl="1" indent="-171450">
              <a:buFont typeface="Wingdings" panose="05000000000000000000" pitchFamily="2" charset="2"/>
              <a:buChar char="v"/>
              <a:defRPr/>
            </a:pPr>
            <a:r>
              <a:rPr lang="en-GB" sz="1200" dirty="0">
                <a:solidFill>
                  <a:schemeClr val="tx1"/>
                </a:solidFill>
                <a:latin typeface="Calibri"/>
                <a:cs typeface="Calibri"/>
              </a:rPr>
              <a:t>Benefits/ Poverty</a:t>
            </a:r>
          </a:p>
          <a:p>
            <a:pPr marL="171450" indent="-171450">
              <a:buFont typeface="Arial" panose="020B0604020202020204" pitchFamily="34" charset="0"/>
              <a:buChar char="•"/>
              <a:defRPr/>
            </a:pPr>
            <a:r>
              <a:rPr lang="en-GB" sz="1200" dirty="0">
                <a:solidFill>
                  <a:schemeClr val="tx1"/>
                </a:solidFill>
                <a:latin typeface="Calibri"/>
                <a:cs typeface="Calibri"/>
              </a:rPr>
              <a:t>Who would you vote for and why&gt;</a:t>
            </a:r>
          </a:p>
          <a:p>
            <a:pPr>
              <a:defRPr/>
            </a:pPr>
            <a:endParaRPr lang="en-GB" sz="1400" u="sng" dirty="0">
              <a:solidFill>
                <a:schemeClr val="tx1"/>
              </a:solidFill>
              <a:latin typeface="Calibri"/>
              <a:cs typeface="Calibri"/>
            </a:endParaRPr>
          </a:p>
          <a:p>
            <a:pPr algn="ctr">
              <a:defRPr/>
            </a:pPr>
            <a:endParaRPr lang="en-GB" sz="1000" u="sng" dirty="0">
              <a:solidFill>
                <a:schemeClr val="tx1"/>
              </a:solidFill>
              <a:latin typeface="Calibri"/>
              <a:cs typeface="Calibri"/>
            </a:endParaRPr>
          </a:p>
          <a:p>
            <a:pPr marL="628650" lvl="1" indent="-171450">
              <a:buFont typeface="Wingdings" panose="05000000000000000000" pitchFamily="2" charset="2"/>
              <a:buChar char="v"/>
              <a:defRPr/>
            </a:pPr>
            <a:endParaRPr lang="en-GB" sz="1200" dirty="0">
              <a:solidFill>
                <a:schemeClr val="tx1"/>
              </a:solidFill>
              <a:latin typeface="Calibri"/>
              <a:cs typeface="Calibri"/>
            </a:endParaRPr>
          </a:p>
          <a:p>
            <a:pPr>
              <a:defRPr/>
            </a:pPr>
            <a:endParaRPr lang="en-GB" sz="1200" dirty="0">
              <a:solidFill>
                <a:schemeClr val="tx1"/>
              </a:solidFill>
              <a:latin typeface="Calibri"/>
              <a:cs typeface="Calibri"/>
            </a:endParaRPr>
          </a:p>
          <a:p>
            <a:pPr marL="171450" indent="-171450">
              <a:buFont typeface="Arial" panose="020B0604020202020204" pitchFamily="34" charset="0"/>
              <a:buChar char="•"/>
              <a:defRPr/>
            </a:pPr>
            <a:endParaRPr lang="en-GB" sz="1200" dirty="0">
              <a:solidFill>
                <a:schemeClr val="tx1"/>
              </a:solidFill>
              <a:latin typeface="Calibri"/>
              <a:cs typeface="Calibri"/>
            </a:endParaRPr>
          </a:p>
        </p:txBody>
      </p:sp>
      <p:sp>
        <p:nvSpPr>
          <p:cNvPr id="4" name="Rounded Rectangle 3">
            <a:extLst>
              <a:ext uri="{FF2B5EF4-FFF2-40B4-BE49-F238E27FC236}">
                <a16:creationId xmlns:a16="http://schemas.microsoft.com/office/drawing/2014/main" id="{B14DB1F4-40D5-4C8F-977A-0305021FFB38}"/>
              </a:ext>
            </a:extLst>
          </p:cNvPr>
          <p:cNvSpPr/>
          <p:nvPr/>
        </p:nvSpPr>
        <p:spPr>
          <a:xfrm>
            <a:off x="115888" y="5795963"/>
            <a:ext cx="6408737" cy="31686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400" u="sng" dirty="0">
                <a:solidFill>
                  <a:schemeClr val="tx1"/>
                </a:solidFill>
                <a:latin typeface="Calibri"/>
                <a:cs typeface="Calibri"/>
              </a:rPr>
              <a:t>10. Pressure Groups</a:t>
            </a:r>
          </a:p>
          <a:p>
            <a:pPr>
              <a:defRPr/>
            </a:pPr>
            <a:endParaRPr lang="en-GB" sz="1400" u="sng"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Read page 26-27 in the booklet.</a:t>
            </a:r>
          </a:p>
          <a:p>
            <a:pPr marL="171450" indent="-171450">
              <a:buFont typeface="Arial" panose="020B0604020202020204" pitchFamily="34" charset="0"/>
              <a:buChar char="•"/>
              <a:defRPr/>
            </a:pPr>
            <a:r>
              <a:rPr lang="en-GB" sz="1200" dirty="0">
                <a:solidFill>
                  <a:schemeClr val="tx1"/>
                </a:solidFill>
                <a:latin typeface="Calibri"/>
                <a:cs typeface="Calibri"/>
              </a:rPr>
              <a:t>Write a definition for the following words/topics:</a:t>
            </a:r>
          </a:p>
          <a:p>
            <a:pPr marL="171450" indent="-171450">
              <a:buFont typeface="Arial" panose="020B0604020202020204" pitchFamily="34" charset="0"/>
              <a:buChar char="•"/>
              <a:defRPr/>
            </a:pPr>
            <a:endParaRPr lang="en-GB" sz="1000" dirty="0">
              <a:solidFill>
                <a:schemeClr val="tx1"/>
              </a:solidFill>
              <a:latin typeface="Calibri"/>
              <a:cs typeface="Calibri"/>
            </a:endParaRPr>
          </a:p>
          <a:p>
            <a:pPr marL="628650" lvl="1" indent="-171450">
              <a:buFont typeface="Wingdings" panose="05000000000000000000" pitchFamily="2" charset="2"/>
              <a:buChar char="v"/>
              <a:defRPr/>
            </a:pPr>
            <a:r>
              <a:rPr lang="en-GB" sz="1200" dirty="0">
                <a:solidFill>
                  <a:schemeClr val="tx1"/>
                </a:solidFill>
                <a:latin typeface="Calibri"/>
                <a:cs typeface="Calibri"/>
              </a:rPr>
              <a:t>Pressure Group</a:t>
            </a:r>
          </a:p>
          <a:p>
            <a:pPr marL="628650" lvl="1" indent="-171450">
              <a:buFont typeface="Wingdings" panose="05000000000000000000" pitchFamily="2" charset="2"/>
              <a:buChar char="v"/>
              <a:defRPr/>
            </a:pPr>
            <a:r>
              <a:rPr lang="en-GB" sz="1200" dirty="0">
                <a:solidFill>
                  <a:schemeClr val="tx1"/>
                </a:solidFill>
                <a:latin typeface="Calibri"/>
                <a:cs typeface="Calibri"/>
              </a:rPr>
              <a:t>Lobbying</a:t>
            </a:r>
          </a:p>
          <a:p>
            <a:pPr marL="628650" lvl="1" indent="-171450">
              <a:buFont typeface="Wingdings" panose="05000000000000000000" pitchFamily="2" charset="2"/>
              <a:buChar char="v"/>
              <a:defRPr/>
            </a:pPr>
            <a:r>
              <a:rPr lang="en-GB" sz="1200" dirty="0">
                <a:solidFill>
                  <a:schemeClr val="tx1"/>
                </a:solidFill>
                <a:latin typeface="Calibri"/>
                <a:cs typeface="Calibri"/>
              </a:rPr>
              <a:t>Petitions</a:t>
            </a:r>
          </a:p>
          <a:p>
            <a:pPr marL="628650" lvl="1" indent="-171450">
              <a:buFont typeface="Wingdings" panose="05000000000000000000" pitchFamily="2" charset="2"/>
              <a:buChar char="v"/>
              <a:defRPr/>
            </a:pPr>
            <a:r>
              <a:rPr lang="en-GB" sz="1200" dirty="0">
                <a:solidFill>
                  <a:schemeClr val="tx1"/>
                </a:solidFill>
                <a:latin typeface="Calibri"/>
                <a:cs typeface="Calibri"/>
              </a:rPr>
              <a:t>Popular protest</a:t>
            </a:r>
          </a:p>
          <a:p>
            <a:pPr marL="628650" lvl="1" indent="-171450">
              <a:buFont typeface="Wingdings" panose="05000000000000000000" pitchFamily="2" charset="2"/>
              <a:buChar char="v"/>
              <a:defRPr/>
            </a:pPr>
            <a:r>
              <a:rPr lang="en-GB" sz="1200" dirty="0">
                <a:solidFill>
                  <a:schemeClr val="tx1"/>
                </a:solidFill>
                <a:latin typeface="Calibri"/>
                <a:cs typeface="Calibri"/>
              </a:rPr>
              <a:t>Celebrity endorsement</a:t>
            </a:r>
          </a:p>
          <a:p>
            <a:pPr marL="628650" lvl="1" indent="-171450">
              <a:buFont typeface="Wingdings" panose="05000000000000000000" pitchFamily="2" charset="2"/>
              <a:buChar char="v"/>
              <a:defRPr/>
            </a:pPr>
            <a:r>
              <a:rPr lang="en-GB" sz="1200" dirty="0">
                <a:solidFill>
                  <a:schemeClr val="tx1"/>
                </a:solidFill>
                <a:latin typeface="Calibri"/>
                <a:cs typeface="Calibri"/>
              </a:rPr>
              <a:t>Direct Action.</a:t>
            </a:r>
          </a:p>
          <a:p>
            <a:pPr marL="628650" lvl="1" indent="-171450">
              <a:buFont typeface="Wingdings" panose="05000000000000000000" pitchFamily="2" charset="2"/>
              <a:buChar char="v"/>
              <a:defRPr/>
            </a:pPr>
            <a:endParaRPr lang="en-GB" sz="1000"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How is a pressure group different from a political party?</a:t>
            </a:r>
          </a:p>
          <a:p>
            <a:pPr marL="171450" indent="-171450">
              <a:buFont typeface="Arial" panose="020B0604020202020204" pitchFamily="34" charset="0"/>
              <a:buChar char="•"/>
              <a:defRPr/>
            </a:pPr>
            <a:r>
              <a:rPr lang="en-GB" sz="1200" dirty="0">
                <a:solidFill>
                  <a:schemeClr val="tx1"/>
                </a:solidFill>
                <a:latin typeface="Calibri"/>
                <a:cs typeface="Calibri"/>
              </a:rPr>
              <a:t>Research one pressure group – why is its aim? Who does it represent? What methods has it used to try to get its message across? How successful has it been?</a:t>
            </a:r>
          </a:p>
          <a:p>
            <a:pPr marL="171450" indent="-171450">
              <a:buFont typeface="Arial" panose="020B0604020202020204" pitchFamily="34" charset="0"/>
              <a:buChar char="•"/>
              <a:defRPr/>
            </a:pPr>
            <a:endParaRPr lang="en-GB" sz="1200" dirty="0">
              <a:solidFill>
                <a:schemeClr val="tx1"/>
              </a:solidFill>
              <a:latin typeface="Calibri"/>
              <a:cs typeface="Calibri"/>
            </a:endParaRPr>
          </a:p>
          <a:p>
            <a:pPr>
              <a:defRPr/>
            </a:pPr>
            <a:endParaRPr lang="en-GB" sz="1400" u="sng" dirty="0">
              <a:solidFill>
                <a:schemeClr val="tx1"/>
              </a:solidFill>
              <a:latin typeface="Calibri"/>
              <a:cs typeface="Calibri"/>
            </a:endParaRPr>
          </a:p>
          <a:p>
            <a:pPr algn="ctr">
              <a:defRPr/>
            </a:pPr>
            <a:endParaRPr lang="en-GB" sz="1000" u="sng" dirty="0">
              <a:solidFill>
                <a:schemeClr val="tx1"/>
              </a:solidFill>
              <a:latin typeface="Calibri"/>
              <a:cs typeface="Calibri"/>
            </a:endParaRPr>
          </a:p>
          <a:p>
            <a:pPr marL="628650" lvl="1" indent="-171450">
              <a:buFont typeface="Wingdings" panose="05000000000000000000" pitchFamily="2" charset="2"/>
              <a:buChar char="v"/>
              <a:defRPr/>
            </a:pPr>
            <a:endParaRPr lang="en-GB" sz="1200" dirty="0">
              <a:solidFill>
                <a:schemeClr val="tx1"/>
              </a:solidFill>
              <a:latin typeface="Calibri"/>
              <a:cs typeface="Calibri"/>
            </a:endParaRPr>
          </a:p>
          <a:p>
            <a:pPr>
              <a:defRPr/>
            </a:pPr>
            <a:endParaRPr lang="en-GB" sz="1200" dirty="0">
              <a:solidFill>
                <a:schemeClr val="tx1"/>
              </a:solidFill>
              <a:latin typeface="Calibri"/>
              <a:cs typeface="Calibri"/>
            </a:endParaRPr>
          </a:p>
          <a:p>
            <a:pPr marL="171450" indent="-171450">
              <a:buFont typeface="Arial" panose="020B0604020202020204" pitchFamily="34" charset="0"/>
              <a:buChar char="•"/>
              <a:defRPr/>
            </a:pPr>
            <a:endParaRPr lang="en-GB" sz="1200" dirty="0">
              <a:solidFill>
                <a:schemeClr val="tx1"/>
              </a:solidFill>
              <a:latin typeface="Calibri"/>
              <a:cs typeface="Calibri"/>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1406FBB-CD5F-45F2-A73D-8142BEB8AEB5}"/>
              </a:ext>
            </a:extLst>
          </p:cNvPr>
          <p:cNvSpPr>
            <a:spLocks noGrp="1"/>
          </p:cNvSpPr>
          <p:nvPr>
            <p:ph type="title"/>
          </p:nvPr>
        </p:nvSpPr>
        <p:spPr>
          <a:xfrm>
            <a:off x="354013" y="250825"/>
            <a:ext cx="6172200" cy="461963"/>
          </a:xfrm>
        </p:spPr>
        <p:txBody>
          <a:bodyPr/>
          <a:lstStyle/>
          <a:p>
            <a:r>
              <a:rPr lang="en-GB" altLang="en-US" sz="1400" u="sng">
                <a:latin typeface="Calibri"/>
                <a:cs typeface="Calibri"/>
              </a:rPr>
              <a:t>Current Affairs Diary</a:t>
            </a:r>
          </a:p>
        </p:txBody>
      </p:sp>
      <p:sp>
        <p:nvSpPr>
          <p:cNvPr id="4" name="TextBox 4">
            <a:extLst>
              <a:ext uri="{FF2B5EF4-FFF2-40B4-BE49-F238E27FC236}">
                <a16:creationId xmlns:a16="http://schemas.microsoft.com/office/drawing/2014/main" id="{102D8F4A-F34A-47E7-8134-CAC53C2D0431}"/>
              </a:ext>
            </a:extLst>
          </p:cNvPr>
          <p:cNvSpPr txBox="1">
            <a:spLocks noChangeArrowheads="1"/>
          </p:cNvSpPr>
          <p:nvPr/>
        </p:nvSpPr>
        <p:spPr bwMode="auto">
          <a:xfrm>
            <a:off x="319088" y="712788"/>
            <a:ext cx="62071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u="sng" dirty="0">
                <a:latin typeface="Calibri"/>
                <a:cs typeface="Calibri"/>
              </a:rPr>
              <a:t>TASK 2:</a:t>
            </a:r>
            <a:r>
              <a:rPr lang="en-GB" altLang="en-US" sz="1200" dirty="0">
                <a:latin typeface="Calibri"/>
                <a:cs typeface="Calibri"/>
              </a:rPr>
              <a:t> in addition to these research projects you must also start your current affairs diary in the summer holidays. You will continue to keep this diary throughout your time studying politics in the sixth form.</a:t>
            </a:r>
          </a:p>
          <a:p>
            <a:pPr>
              <a:defRPr/>
            </a:pPr>
            <a:endParaRPr lang="en-GB" altLang="en-US" sz="1200" dirty="0">
              <a:latin typeface="Calibri"/>
              <a:cs typeface="Calibri"/>
            </a:endParaRPr>
          </a:p>
          <a:p>
            <a:pPr>
              <a:defRPr/>
            </a:pPr>
            <a:r>
              <a:rPr lang="en-GB" altLang="en-US" sz="1200" u="sng" dirty="0">
                <a:latin typeface="Calibri"/>
                <a:cs typeface="Calibri"/>
              </a:rPr>
              <a:t>How to keep a current affairs diary:</a:t>
            </a:r>
          </a:p>
          <a:p>
            <a:pPr>
              <a:defRPr/>
            </a:pPr>
            <a:endParaRPr lang="en-GB" altLang="en-US" sz="1200" dirty="0">
              <a:latin typeface="Calibri"/>
              <a:cs typeface="Calibri"/>
            </a:endParaRPr>
          </a:p>
          <a:p>
            <a:pPr marL="228600" indent="-228600">
              <a:buFontTx/>
              <a:buAutoNum type="arabicPeriod"/>
              <a:defRPr/>
            </a:pPr>
            <a:r>
              <a:rPr lang="en-GB" altLang="en-US" sz="1200" dirty="0">
                <a:latin typeface="Calibri"/>
                <a:cs typeface="Calibri"/>
              </a:rPr>
              <a:t>Each week listen to, watch or read the news and make a list of the top three news stories. You can do this by looking at one of the internet news sites and/or spending some time each day in the school library or at home looking at a newspaper.</a:t>
            </a:r>
          </a:p>
          <a:p>
            <a:pPr marL="228600" indent="-228600">
              <a:buFontTx/>
              <a:buAutoNum type="arabicPeriod"/>
              <a:defRPr/>
            </a:pPr>
            <a:r>
              <a:rPr lang="en-GB" altLang="en-US" sz="1200" dirty="0">
                <a:latin typeface="Calibri"/>
                <a:cs typeface="Calibri"/>
              </a:rPr>
              <a:t>In your diary make a list of the top three stories, including a brief outline of what has happened.</a:t>
            </a:r>
          </a:p>
          <a:p>
            <a:pPr marL="228600" indent="-228600">
              <a:buFontTx/>
              <a:buAutoNum type="arabicPeriod"/>
              <a:defRPr/>
            </a:pPr>
            <a:r>
              <a:rPr lang="en-GB" altLang="en-US" sz="1200" dirty="0">
                <a:latin typeface="Calibri"/>
                <a:cs typeface="Calibri"/>
              </a:rPr>
              <a:t>By the end of the summer, select one of these stories and write a short editorial on it. This should include:</a:t>
            </a:r>
          </a:p>
          <a:p>
            <a:pPr marL="914400" lvl="1" indent="-171450">
              <a:buFont typeface="Arial" panose="020B0604020202020204" pitchFamily="34" charset="0"/>
              <a:buChar char="•"/>
              <a:defRPr/>
            </a:pPr>
            <a:r>
              <a:rPr lang="en-US" sz="1200" dirty="0">
                <a:latin typeface="Calibri"/>
                <a:cs typeface="Calibri"/>
              </a:rPr>
              <a:t>An objective explanation of the issue. How it has progressed.</a:t>
            </a:r>
          </a:p>
          <a:p>
            <a:pPr marL="914400" lvl="1" indent="-171450">
              <a:buFont typeface="Arial" panose="020B0604020202020204" pitchFamily="34" charset="0"/>
              <a:buChar char="•"/>
              <a:defRPr/>
            </a:pPr>
            <a:r>
              <a:rPr lang="en-US" sz="1200" dirty="0">
                <a:latin typeface="Calibri"/>
                <a:cs typeface="Calibri"/>
              </a:rPr>
              <a:t>Opinions from different viewpoints.</a:t>
            </a:r>
          </a:p>
          <a:p>
            <a:pPr marL="914400" lvl="1" indent="-171450">
              <a:buFont typeface="Arial" panose="020B0604020202020204" pitchFamily="34" charset="0"/>
              <a:buChar char="•"/>
              <a:defRPr/>
            </a:pPr>
            <a:r>
              <a:rPr lang="en-US" sz="1200" dirty="0">
                <a:latin typeface="Calibri"/>
                <a:cs typeface="Calibri"/>
              </a:rPr>
              <a:t>Your opinion – including where applicable alternative solutions to the problem or issue being </a:t>
            </a:r>
            <a:r>
              <a:rPr lang="en-US" sz="1200" dirty="0" err="1">
                <a:latin typeface="Calibri"/>
                <a:cs typeface="Calibri"/>
              </a:rPr>
              <a:t>criticised</a:t>
            </a:r>
            <a:r>
              <a:rPr lang="en-US" sz="1200" dirty="0">
                <a:latin typeface="Calibri"/>
                <a:cs typeface="Calibri"/>
              </a:rPr>
              <a:t>. </a:t>
            </a:r>
          </a:p>
          <a:p>
            <a:pPr marL="914400" lvl="1" indent="-171450">
              <a:buFont typeface="Arial" panose="020B0604020202020204" pitchFamily="34" charset="0"/>
              <a:buChar char="•"/>
              <a:defRPr/>
            </a:pPr>
            <a:endParaRPr lang="en-US" sz="1200" dirty="0">
              <a:latin typeface="Calibri"/>
              <a:cs typeface="Calibri"/>
            </a:endParaRPr>
          </a:p>
          <a:p>
            <a:pPr marL="914400" lvl="1" indent="-171450">
              <a:buFont typeface="Arial" panose="020B0604020202020204" pitchFamily="34" charset="0"/>
              <a:buChar char="•"/>
              <a:defRPr/>
            </a:pPr>
            <a:endParaRPr lang="en-US" sz="1200" dirty="0">
              <a:latin typeface="Calibri"/>
              <a:cs typeface="Calibri"/>
            </a:endParaRPr>
          </a:p>
          <a:p>
            <a:pPr>
              <a:defRPr/>
            </a:pPr>
            <a:br>
              <a:rPr lang="en-US" sz="1200" dirty="0">
                <a:latin typeface="Calibri"/>
                <a:cs typeface="Calibri"/>
              </a:rPr>
            </a:br>
            <a:endParaRPr lang="en-GB" altLang="en-US" sz="1200" dirty="0">
              <a:latin typeface="Calibri"/>
              <a:cs typeface="Calibri"/>
            </a:endParaRPr>
          </a:p>
        </p:txBody>
      </p:sp>
      <p:sp>
        <p:nvSpPr>
          <p:cNvPr id="2" name="Rectangle 1">
            <a:extLst>
              <a:ext uri="{FF2B5EF4-FFF2-40B4-BE49-F238E27FC236}">
                <a16:creationId xmlns:a16="http://schemas.microsoft.com/office/drawing/2014/main" id="{E2A1C252-C60E-4EB4-B9A5-F236A8349058}"/>
              </a:ext>
            </a:extLst>
          </p:cNvPr>
          <p:cNvSpPr/>
          <p:nvPr/>
        </p:nvSpPr>
        <p:spPr>
          <a:xfrm>
            <a:off x="354013" y="5975350"/>
            <a:ext cx="5954712" cy="284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GB" sz="1200" u="sng"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Do not just copy and paste from the internet, particularly with word definitions – make sure that you really understand everything you write. This may mean that you need to do further research to develop your understanding.</a:t>
            </a:r>
          </a:p>
          <a:p>
            <a:pPr marL="171450" indent="-171450">
              <a:buFont typeface="Arial" panose="020B0604020202020204" pitchFamily="34" charset="0"/>
              <a:buChar char="•"/>
              <a:defRPr/>
            </a:pPr>
            <a:endParaRPr lang="en-GB" sz="1200" dirty="0">
              <a:solidFill>
                <a:schemeClr val="tx1"/>
              </a:solidFill>
              <a:latin typeface="Calibri"/>
              <a:cs typeface="Calibri"/>
            </a:endParaRPr>
          </a:p>
          <a:p>
            <a:pPr>
              <a:defRPr/>
            </a:pPr>
            <a:endParaRPr lang="en-GB" sz="1200" u="sng" dirty="0">
              <a:solidFill>
                <a:schemeClr val="tx1"/>
              </a:solidFill>
              <a:latin typeface="Calibri"/>
              <a:cs typeface="Calibri"/>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E9A337C-8E35-4532-8009-C278B5A7C116}"/>
              </a:ext>
            </a:extLst>
          </p:cNvPr>
          <p:cNvSpPr>
            <a:spLocks noGrp="1" noChangeArrowheads="1"/>
          </p:cNvSpPr>
          <p:nvPr>
            <p:ph type="title"/>
          </p:nvPr>
        </p:nvSpPr>
        <p:spPr>
          <a:xfrm>
            <a:off x="342900" y="107950"/>
            <a:ext cx="6172200" cy="317500"/>
          </a:xfrm>
        </p:spPr>
        <p:txBody>
          <a:bodyPr/>
          <a:lstStyle/>
          <a:p>
            <a:pPr eaLnBrk="1" hangingPunct="1"/>
            <a:r>
              <a:rPr lang="en-GB" altLang="en-US" sz="2000" u="sng" dirty="0">
                <a:latin typeface="Calibri"/>
                <a:cs typeface="Calibri"/>
              </a:rPr>
              <a:t>A Level Politics</a:t>
            </a:r>
          </a:p>
        </p:txBody>
      </p:sp>
      <p:pic>
        <p:nvPicPr>
          <p:cNvPr id="5123" name="Picture 5" descr="QTC_Taking_Aim_The_Works_09">
            <a:extLst>
              <a:ext uri="{FF2B5EF4-FFF2-40B4-BE49-F238E27FC236}">
                <a16:creationId xmlns:a16="http://schemas.microsoft.com/office/drawing/2014/main" id="{D29A21F2-0F85-4D01-8F8D-977C30736E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525" y="1331913"/>
            <a:ext cx="163671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a:extLst>
              <a:ext uri="{FF2B5EF4-FFF2-40B4-BE49-F238E27FC236}">
                <a16:creationId xmlns:a16="http://schemas.microsoft.com/office/drawing/2014/main" id="{2DAE43B8-E8D1-4A59-A3DF-51DD913D95BE}"/>
              </a:ext>
            </a:extLst>
          </p:cNvPr>
          <p:cNvSpPr txBox="1">
            <a:spLocks noChangeArrowheads="1"/>
          </p:cNvSpPr>
          <p:nvPr/>
        </p:nvSpPr>
        <p:spPr bwMode="auto">
          <a:xfrm>
            <a:off x="1844675" y="1136650"/>
            <a:ext cx="4941888"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800">
                <a:latin typeface="Calibri"/>
                <a:cs typeface="Calibri"/>
              </a:rPr>
              <a:t>It aims to:</a:t>
            </a:r>
          </a:p>
          <a:p>
            <a:pPr eaLnBrk="1" hangingPunct="1">
              <a:spcBef>
                <a:spcPct val="50000"/>
              </a:spcBef>
              <a:buFontTx/>
              <a:buNone/>
            </a:pPr>
            <a:r>
              <a:rPr lang="en-GB" altLang="en-US" sz="1800">
                <a:latin typeface="Calibri"/>
                <a:cs typeface="Calibri"/>
              </a:rPr>
              <a:t>Provide you with a ‘balanced education in politics’, and ‘understanding of the nature of politics, and an understanding in the context of the Untied Kingdom, including its local, national and European dimensions, and some aspects of comparative study of other political systems.’</a:t>
            </a:r>
          </a:p>
        </p:txBody>
      </p:sp>
      <p:sp>
        <p:nvSpPr>
          <p:cNvPr id="5125" name="Text Box 7">
            <a:extLst>
              <a:ext uri="{FF2B5EF4-FFF2-40B4-BE49-F238E27FC236}">
                <a16:creationId xmlns:a16="http://schemas.microsoft.com/office/drawing/2014/main" id="{8AAE0F03-137F-4DAA-9742-962F32D023F7}"/>
              </a:ext>
            </a:extLst>
          </p:cNvPr>
          <p:cNvSpPr txBox="1">
            <a:spLocks noChangeArrowheads="1"/>
          </p:cNvSpPr>
          <p:nvPr/>
        </p:nvSpPr>
        <p:spPr bwMode="auto">
          <a:xfrm>
            <a:off x="144463" y="3708400"/>
            <a:ext cx="6669087" cy="925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800">
                <a:latin typeface="Calibri"/>
                <a:cs typeface="Calibri"/>
              </a:rPr>
              <a:t>You will be assessed on your ability to organise and present information, ideas and arguments clearly and logically in continuous prose using good quality English </a:t>
            </a:r>
          </a:p>
        </p:txBody>
      </p:sp>
      <p:sp>
        <p:nvSpPr>
          <p:cNvPr id="5126" name="Text Box 8">
            <a:extLst>
              <a:ext uri="{FF2B5EF4-FFF2-40B4-BE49-F238E27FC236}">
                <a16:creationId xmlns:a16="http://schemas.microsoft.com/office/drawing/2014/main" id="{1F855C7A-440F-4975-A959-7EE28CCF90A9}"/>
              </a:ext>
            </a:extLst>
          </p:cNvPr>
          <p:cNvSpPr txBox="1">
            <a:spLocks noChangeArrowheads="1"/>
          </p:cNvSpPr>
          <p:nvPr/>
        </p:nvSpPr>
        <p:spPr bwMode="auto">
          <a:xfrm>
            <a:off x="188913" y="4838700"/>
            <a:ext cx="6480175"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1600" u="sng">
                <a:latin typeface="Calibri"/>
                <a:cs typeface="Calibri"/>
              </a:rPr>
              <a:t>THE SKILLS YOU WILL DEVELOP</a:t>
            </a:r>
          </a:p>
          <a:p>
            <a:pPr algn="ctr" eaLnBrk="1" hangingPunct="1">
              <a:spcBef>
                <a:spcPct val="50000"/>
              </a:spcBef>
              <a:buFontTx/>
              <a:buNone/>
            </a:pPr>
            <a:endParaRPr lang="en-GB" altLang="en-US" sz="1600" u="sng">
              <a:latin typeface="Calibri"/>
              <a:cs typeface="Calibri"/>
            </a:endParaRPr>
          </a:p>
          <a:p>
            <a:pPr eaLnBrk="1" hangingPunct="1">
              <a:spcBef>
                <a:spcPct val="0"/>
              </a:spcBef>
              <a:buFontTx/>
              <a:buNone/>
            </a:pPr>
            <a:r>
              <a:rPr lang="en-GB" altLang="en-US" sz="1600">
                <a:latin typeface="Calibri"/>
                <a:cs typeface="Calibri"/>
              </a:rPr>
              <a:t>· </a:t>
            </a:r>
            <a:r>
              <a:rPr lang="en-GB" altLang="en-US" sz="1600" b="1">
                <a:latin typeface="Calibri"/>
                <a:cs typeface="Calibri"/>
              </a:rPr>
              <a:t>Knowledge and understanding </a:t>
            </a:r>
            <a:r>
              <a:rPr lang="en-GB" altLang="en-US" sz="1600">
                <a:latin typeface="Calibri"/>
                <a:cs typeface="Calibri"/>
              </a:rPr>
              <a:t>of basic political ideas , concepts, structures and processes, the relationship between them and how they work at different levels.</a:t>
            </a:r>
          </a:p>
          <a:p>
            <a:pPr eaLnBrk="1" hangingPunct="1">
              <a:spcBef>
                <a:spcPct val="0"/>
              </a:spcBef>
              <a:buFontTx/>
              <a:buNone/>
            </a:pPr>
            <a:endParaRPr lang="en-GB" altLang="en-US" sz="1600">
              <a:latin typeface="Calibri"/>
              <a:cs typeface="Calibri"/>
            </a:endParaRPr>
          </a:p>
          <a:p>
            <a:pPr eaLnBrk="1" hangingPunct="1">
              <a:spcBef>
                <a:spcPct val="0"/>
              </a:spcBef>
              <a:buFontTx/>
              <a:buNone/>
            </a:pPr>
            <a:r>
              <a:rPr lang="en-GB" altLang="en-US" sz="1600">
                <a:latin typeface="Calibri"/>
                <a:cs typeface="Calibri"/>
              </a:rPr>
              <a:t>· An ability to </a:t>
            </a:r>
            <a:r>
              <a:rPr lang="en-GB" altLang="en-US" sz="1600" b="1">
                <a:latin typeface="Calibri"/>
                <a:cs typeface="Calibri"/>
              </a:rPr>
              <a:t>interpret and analyse</a:t>
            </a:r>
            <a:r>
              <a:rPr lang="en-GB" altLang="en-US" sz="1600">
                <a:latin typeface="Calibri"/>
                <a:cs typeface="Calibri"/>
              </a:rPr>
              <a:t> political information in various forms and from various sources, and to </a:t>
            </a:r>
            <a:r>
              <a:rPr lang="en-GB" altLang="en-US" sz="1600" b="1">
                <a:latin typeface="Calibri"/>
                <a:cs typeface="Calibri"/>
              </a:rPr>
              <a:t>apply </a:t>
            </a:r>
            <a:r>
              <a:rPr lang="en-GB" altLang="en-US" sz="1600">
                <a:latin typeface="Calibri"/>
                <a:cs typeface="Calibri"/>
              </a:rPr>
              <a:t>a range of political ideas concepts and theories.</a:t>
            </a:r>
          </a:p>
          <a:p>
            <a:pPr eaLnBrk="1" hangingPunct="1">
              <a:spcBef>
                <a:spcPct val="0"/>
              </a:spcBef>
              <a:buFontTx/>
              <a:buNone/>
            </a:pPr>
            <a:endParaRPr lang="en-GB" altLang="en-US" sz="1600">
              <a:latin typeface="Calibri"/>
              <a:cs typeface="Calibri"/>
            </a:endParaRPr>
          </a:p>
          <a:p>
            <a:pPr eaLnBrk="1" hangingPunct="1">
              <a:spcBef>
                <a:spcPct val="0"/>
              </a:spcBef>
              <a:buFontTx/>
              <a:buNone/>
            </a:pPr>
            <a:r>
              <a:rPr lang="en-GB" altLang="en-US" sz="1600">
                <a:latin typeface="Calibri"/>
                <a:cs typeface="Calibri"/>
              </a:rPr>
              <a:t>· An ability to </a:t>
            </a:r>
            <a:r>
              <a:rPr lang="en-GB" altLang="en-US" sz="1600" b="1">
                <a:latin typeface="Calibri"/>
                <a:cs typeface="Calibri"/>
              </a:rPr>
              <a:t>evaluate</a:t>
            </a:r>
            <a:r>
              <a:rPr lang="en-GB" altLang="en-US" sz="1600">
                <a:latin typeface="Calibri"/>
                <a:cs typeface="Calibri"/>
              </a:rPr>
              <a:t> arguments, theories, values and ideologies to explain political behaviour and suggest solutions to controversial issues.</a:t>
            </a:r>
          </a:p>
          <a:p>
            <a:pPr eaLnBrk="1" hangingPunct="1">
              <a:spcBef>
                <a:spcPct val="0"/>
              </a:spcBef>
              <a:buFontTx/>
              <a:buNone/>
            </a:pPr>
            <a:endParaRPr lang="en-GB" altLang="en-US" sz="1600">
              <a:latin typeface="Calibri"/>
              <a:cs typeface="Calibri"/>
            </a:endParaRPr>
          </a:p>
          <a:p>
            <a:pPr eaLnBrk="1" hangingPunct="1">
              <a:spcBef>
                <a:spcPct val="0"/>
              </a:spcBef>
              <a:buFontTx/>
              <a:buNone/>
            </a:pPr>
            <a:r>
              <a:rPr lang="en-GB" altLang="en-US" sz="1600">
                <a:latin typeface="Calibri"/>
                <a:cs typeface="Calibri"/>
              </a:rPr>
              <a:t>· The skills to </a:t>
            </a:r>
            <a:r>
              <a:rPr lang="en-GB" altLang="en-US" sz="1600" b="1">
                <a:latin typeface="Calibri"/>
                <a:cs typeface="Calibri"/>
              </a:rPr>
              <a:t>organise and present an argument with relevance, clarity and coherence using good English.</a:t>
            </a:r>
          </a:p>
        </p:txBody>
      </p:sp>
      <p:sp>
        <p:nvSpPr>
          <p:cNvPr id="5127" name="Rectangle 9">
            <a:extLst>
              <a:ext uri="{FF2B5EF4-FFF2-40B4-BE49-F238E27FC236}">
                <a16:creationId xmlns:a16="http://schemas.microsoft.com/office/drawing/2014/main" id="{22A38AA8-E29C-438C-95A5-3AE3276FEDCD}"/>
              </a:ext>
            </a:extLst>
          </p:cNvPr>
          <p:cNvSpPr>
            <a:spLocks noChangeArrowheads="1"/>
          </p:cNvSpPr>
          <p:nvPr/>
        </p:nvSpPr>
        <p:spPr bwMode="auto">
          <a:xfrm>
            <a:off x="115888" y="611188"/>
            <a:ext cx="6553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1800" u="sng">
                <a:latin typeface="Calibri"/>
                <a:cs typeface="Calibri"/>
              </a:rPr>
              <a:t>WHAT DOES THE COURSE AIM TO DO?</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F4C5FF04-42C6-4A60-9BB4-B75984A28995}"/>
              </a:ext>
            </a:extLst>
          </p:cNvPr>
          <p:cNvSpPr>
            <a:spLocks noChangeArrowheads="1"/>
          </p:cNvSpPr>
          <p:nvPr/>
        </p:nvSpPr>
        <p:spPr bwMode="auto">
          <a:xfrm>
            <a:off x="115888" y="10795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1800" u="sng">
                <a:latin typeface="Calibri"/>
                <a:cs typeface="Calibri"/>
              </a:rPr>
              <a:t>WHAT DOES THE COURSE INVOLVE?</a:t>
            </a:r>
          </a:p>
        </p:txBody>
      </p:sp>
      <p:sp>
        <p:nvSpPr>
          <p:cNvPr id="7171" name="Text Box 9">
            <a:extLst>
              <a:ext uri="{FF2B5EF4-FFF2-40B4-BE49-F238E27FC236}">
                <a16:creationId xmlns:a16="http://schemas.microsoft.com/office/drawing/2014/main" id="{DE3A0260-D0D5-4836-B8AD-CB49BDEF73E9}"/>
              </a:ext>
            </a:extLst>
          </p:cNvPr>
          <p:cNvSpPr txBox="1">
            <a:spLocks noChangeArrowheads="1"/>
          </p:cNvSpPr>
          <p:nvPr/>
        </p:nvSpPr>
        <p:spPr bwMode="auto">
          <a:xfrm>
            <a:off x="141288" y="623888"/>
            <a:ext cx="6597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600" u="sng">
                <a:latin typeface="Calibri"/>
                <a:cs typeface="Calibri"/>
              </a:rPr>
              <a:t>What will you study?</a:t>
            </a:r>
          </a:p>
          <a:p>
            <a:pPr eaLnBrk="1" hangingPunct="1">
              <a:spcBef>
                <a:spcPct val="50000"/>
              </a:spcBef>
              <a:buFontTx/>
              <a:buNone/>
            </a:pPr>
            <a:endParaRPr lang="en-GB" altLang="en-US" sz="1600">
              <a:latin typeface="Calibri"/>
              <a:cs typeface="Calibri"/>
            </a:endParaRPr>
          </a:p>
        </p:txBody>
      </p:sp>
      <p:graphicFrame>
        <p:nvGraphicFramePr>
          <p:cNvPr id="3" name="Table 2">
            <a:extLst>
              <a:ext uri="{FF2B5EF4-FFF2-40B4-BE49-F238E27FC236}">
                <a16:creationId xmlns:a16="http://schemas.microsoft.com/office/drawing/2014/main" id="{795DD17D-2FF5-4739-8CAA-CCFF82BEC330}"/>
              </a:ext>
            </a:extLst>
          </p:cNvPr>
          <p:cNvGraphicFramePr>
            <a:graphicFrameLocks noGrp="1"/>
          </p:cNvGraphicFramePr>
          <p:nvPr>
            <p:extLst>
              <p:ext uri="{D42A27DB-BD31-4B8C-83A1-F6EECF244321}">
                <p14:modId xmlns:p14="http://schemas.microsoft.com/office/powerpoint/2010/main" val="3776193288"/>
              </p:ext>
            </p:extLst>
          </p:nvPr>
        </p:nvGraphicFramePr>
        <p:xfrm>
          <a:off x="192088" y="977900"/>
          <a:ext cx="6496050" cy="7442201"/>
        </p:xfrm>
        <a:graphic>
          <a:graphicData uri="http://schemas.openxmlformats.org/drawingml/2006/table">
            <a:tbl>
              <a:tblPr firstRow="1" bandRow="1">
                <a:tableStyleId>{5940675A-B579-460E-94D1-54222C63F5DA}</a:tableStyleId>
              </a:tblPr>
              <a:tblGrid>
                <a:gridCol w="1382762">
                  <a:extLst>
                    <a:ext uri="{9D8B030D-6E8A-4147-A177-3AD203B41FA5}">
                      <a16:colId xmlns:a16="http://schemas.microsoft.com/office/drawing/2014/main" val="1612995392"/>
                    </a:ext>
                  </a:extLst>
                </a:gridCol>
                <a:gridCol w="3441751">
                  <a:extLst>
                    <a:ext uri="{9D8B030D-6E8A-4147-A177-3AD203B41FA5}">
                      <a16:colId xmlns:a16="http://schemas.microsoft.com/office/drawing/2014/main" val="2642207824"/>
                    </a:ext>
                  </a:extLst>
                </a:gridCol>
                <a:gridCol w="1671537">
                  <a:extLst>
                    <a:ext uri="{9D8B030D-6E8A-4147-A177-3AD203B41FA5}">
                      <a16:colId xmlns:a16="http://schemas.microsoft.com/office/drawing/2014/main" val="1301134475"/>
                    </a:ext>
                  </a:extLst>
                </a:gridCol>
              </a:tblGrid>
              <a:tr h="473242">
                <a:tc>
                  <a:txBody>
                    <a:bodyPr/>
                    <a:lstStyle/>
                    <a:p>
                      <a:r>
                        <a:rPr lang="en-GB" sz="1200" dirty="0">
                          <a:latin typeface="Calibri" panose="020F0502020204030204" pitchFamily="34" charset="0"/>
                          <a:cs typeface="Calibri" panose="020F0502020204030204" pitchFamily="34" charset="0"/>
                        </a:rPr>
                        <a:t>Teacher</a:t>
                      </a:r>
                    </a:p>
                  </a:txBody>
                  <a:tcPr marL="91457" marR="91457" marT="45721" marB="45721" anchor="ctr"/>
                </a:tc>
                <a:tc>
                  <a:txBody>
                    <a:bodyPr/>
                    <a:lstStyle/>
                    <a:p>
                      <a:r>
                        <a:rPr lang="en-GB" sz="1200" dirty="0">
                          <a:latin typeface="Calibri" panose="020F0502020204030204" pitchFamily="34" charset="0"/>
                          <a:cs typeface="Calibri" panose="020F0502020204030204" pitchFamily="34" charset="0"/>
                        </a:rPr>
                        <a:t>Topics Covered</a:t>
                      </a:r>
                    </a:p>
                  </a:txBody>
                  <a:tcPr marL="91457" marR="91457" marT="45721" marB="45721" anchor="ctr"/>
                </a:tc>
                <a:tc>
                  <a:txBody>
                    <a:bodyPr/>
                    <a:lstStyle/>
                    <a:p>
                      <a:r>
                        <a:rPr lang="en-GB" sz="1200" dirty="0">
                          <a:latin typeface="Calibri" panose="020F0502020204030204" pitchFamily="34" charset="0"/>
                          <a:cs typeface="Calibri" panose="020F0502020204030204" pitchFamily="34" charset="0"/>
                        </a:rPr>
                        <a:t>Exam</a:t>
                      </a:r>
                    </a:p>
                  </a:txBody>
                  <a:tcPr marL="91457" marR="91457" marT="45721" marB="45721" anchor="ctr"/>
                </a:tc>
                <a:extLst>
                  <a:ext uri="{0D108BD9-81ED-4DB2-BD59-A6C34878D82A}">
                    <a16:rowId xmlns:a16="http://schemas.microsoft.com/office/drawing/2014/main" val="2591417921"/>
                  </a:ext>
                </a:extLst>
              </a:tr>
              <a:tr h="306706">
                <a:tc gridSpan="3">
                  <a:txBody>
                    <a:bodyPr/>
                    <a:lstStyle/>
                    <a:p>
                      <a:r>
                        <a:rPr lang="en-GB" sz="1200" dirty="0">
                          <a:latin typeface="Calibri" panose="020F0502020204030204" pitchFamily="34" charset="0"/>
                          <a:cs typeface="Calibri" panose="020F0502020204030204" pitchFamily="34" charset="0"/>
                        </a:rPr>
                        <a:t>Year 12:</a:t>
                      </a:r>
                    </a:p>
                  </a:txBody>
                  <a:tcPr marL="91457" marR="91457" marT="45721" marB="45721" anchor="ctr"/>
                </a:tc>
                <a:tc hMerge="1">
                  <a:txBody>
                    <a:bodyPr/>
                    <a:lstStyle/>
                    <a:p>
                      <a:endParaRPr lang="en-GB" sz="1200" dirty="0">
                        <a:latin typeface="Comic Sans MS" panose="030F0702030302020204" pitchFamily="66" charset="0"/>
                      </a:endParaRPr>
                    </a:p>
                  </a:txBody>
                  <a:tcPr anchor="ctr"/>
                </a:tc>
                <a:tc hMerge="1">
                  <a:txBody>
                    <a:bodyPr/>
                    <a:lstStyle/>
                    <a:p>
                      <a:endParaRPr lang="en-GB" sz="1200" dirty="0">
                        <a:latin typeface="Comic Sans MS" panose="030F0702030302020204" pitchFamily="66" charset="0"/>
                      </a:endParaRPr>
                    </a:p>
                  </a:txBody>
                  <a:tcPr anchor="ctr"/>
                </a:tc>
                <a:extLst>
                  <a:ext uri="{0D108BD9-81ED-4DB2-BD59-A6C34878D82A}">
                    <a16:rowId xmlns:a16="http://schemas.microsoft.com/office/drawing/2014/main" val="669838278"/>
                  </a:ext>
                </a:extLst>
              </a:tr>
              <a:tr h="1224583">
                <a:tc>
                  <a:txBody>
                    <a:bodyPr/>
                    <a:lstStyle/>
                    <a:p>
                      <a:r>
                        <a:rPr lang="en-GB" sz="1200" dirty="0">
                          <a:latin typeface="Calibri" panose="020F0502020204030204" pitchFamily="34" charset="0"/>
                          <a:cs typeface="Calibri" panose="020F0502020204030204" pitchFamily="34" charset="0"/>
                        </a:rPr>
                        <a:t>Miss Taylor/Mr  Brice– Year 12</a:t>
                      </a:r>
                    </a:p>
                  </a:txBody>
                  <a:tcPr marL="91457" marR="91457" marT="45721" marB="45721" anchor="ctr"/>
                </a:tc>
                <a:tc>
                  <a:txBody>
                    <a:bodyPr/>
                    <a:lstStyle/>
                    <a:p>
                      <a:r>
                        <a:rPr lang="en-GB" sz="1200" u="sng" dirty="0">
                          <a:latin typeface="Calibri" panose="020F0502020204030204" pitchFamily="34" charset="0"/>
                          <a:cs typeface="Calibri" panose="020F0502020204030204" pitchFamily="34" charset="0"/>
                        </a:rPr>
                        <a:t>UK Politics</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Democracy and participation</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Political parties</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Electoral system</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Voting behaviour and the media</a:t>
                      </a:r>
                    </a:p>
                  </a:txBody>
                  <a:tcPr marL="91457" marR="91457" marT="45721" marB="45721" anchor="ctr"/>
                </a:tc>
                <a:tc>
                  <a:txBody>
                    <a:bodyPr/>
                    <a:lstStyle/>
                    <a:p>
                      <a:r>
                        <a:rPr lang="en-GB" sz="1200" baseline="0" dirty="0">
                          <a:latin typeface="Calibri" panose="020F0502020204030204" pitchFamily="34" charset="0"/>
                          <a:cs typeface="Calibri" panose="020F0502020204030204" pitchFamily="34" charset="0"/>
                        </a:rPr>
                        <a:t>2 hours to also include Core political ideas.</a:t>
                      </a:r>
                      <a:endParaRPr lang="en-GB" sz="1200" dirty="0">
                        <a:latin typeface="Calibri" panose="020F0502020204030204" pitchFamily="34" charset="0"/>
                        <a:cs typeface="Calibri" panose="020F0502020204030204" pitchFamily="34" charset="0"/>
                      </a:endParaRPr>
                    </a:p>
                  </a:txBody>
                  <a:tcPr marL="91457" marR="91457" marT="45721" marB="45721" anchor="ctr"/>
                </a:tc>
                <a:extLst>
                  <a:ext uri="{0D108BD9-81ED-4DB2-BD59-A6C34878D82A}">
                    <a16:rowId xmlns:a16="http://schemas.microsoft.com/office/drawing/2014/main" val="3288910659"/>
                  </a:ext>
                </a:extLst>
              </a:tr>
              <a:tr h="1224583">
                <a:tc>
                  <a:txBody>
                    <a:bodyPr/>
                    <a:lstStyle/>
                    <a:p>
                      <a:r>
                        <a:rPr lang="en-GB" sz="1200" dirty="0">
                          <a:latin typeface="Calibri" panose="020F0502020204030204" pitchFamily="34" charset="0"/>
                          <a:cs typeface="Calibri" panose="020F0502020204030204" pitchFamily="34" charset="0"/>
                        </a:rPr>
                        <a:t>Miss Taylor – Year 12 Autumn</a:t>
                      </a:r>
                      <a:r>
                        <a:rPr lang="en-GB" sz="1200" baseline="0" dirty="0">
                          <a:latin typeface="Calibri" panose="020F0502020204030204" pitchFamily="34" charset="0"/>
                          <a:cs typeface="Calibri" panose="020F0502020204030204" pitchFamily="34" charset="0"/>
                        </a:rPr>
                        <a:t> and Spring </a:t>
                      </a:r>
                      <a:r>
                        <a:rPr lang="en-GB" sz="1200" dirty="0">
                          <a:latin typeface="Calibri" panose="020F0502020204030204" pitchFamily="34" charset="0"/>
                          <a:cs typeface="Calibri" panose="020F0502020204030204" pitchFamily="34" charset="0"/>
                        </a:rPr>
                        <a:t>Terms</a:t>
                      </a:r>
                    </a:p>
                  </a:txBody>
                  <a:tcPr marL="91457" marR="91457" marT="45721" marB="45721" anchor="ctr"/>
                </a:tc>
                <a:tc>
                  <a:txBody>
                    <a:bodyPr/>
                    <a:lstStyle/>
                    <a:p>
                      <a:r>
                        <a:rPr lang="en-GB" sz="1200" u="sng" dirty="0">
                          <a:latin typeface="Calibri" panose="020F0502020204030204" pitchFamily="34" charset="0"/>
                          <a:cs typeface="Calibri" panose="020F0502020204030204" pitchFamily="34" charset="0"/>
                        </a:rPr>
                        <a:t>UK Government</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The constitution</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Parliament</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Prime Minister and executive</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Relationships between the branches</a:t>
                      </a:r>
                    </a:p>
                  </a:txBody>
                  <a:tcPr marL="91457" marR="91457" marT="45721" marB="45721" anchor="ctr"/>
                </a:tc>
                <a:tc>
                  <a:txBody>
                    <a:bodyPr/>
                    <a:lstStyle/>
                    <a:p>
                      <a:r>
                        <a:rPr lang="en-GB" sz="1200" baseline="0" dirty="0">
                          <a:latin typeface="Calibri" panose="020F0502020204030204" pitchFamily="34" charset="0"/>
                          <a:cs typeface="Calibri" panose="020F0502020204030204" pitchFamily="34" charset="0"/>
                        </a:rPr>
                        <a:t>2 hours to also include Non-Core political ideas.</a:t>
                      </a:r>
                      <a:endParaRPr lang="en-GB" sz="1200" dirty="0">
                        <a:latin typeface="Calibri" panose="020F0502020204030204" pitchFamily="34" charset="0"/>
                        <a:cs typeface="Calibri" panose="020F0502020204030204" pitchFamily="34" charset="0"/>
                      </a:endParaRPr>
                    </a:p>
                  </a:txBody>
                  <a:tcPr marL="91457" marR="91457" marT="45721" marB="45721" anchor="ctr"/>
                </a:tc>
                <a:extLst>
                  <a:ext uri="{0D108BD9-81ED-4DB2-BD59-A6C34878D82A}">
                    <a16:rowId xmlns:a16="http://schemas.microsoft.com/office/drawing/2014/main" val="545679641"/>
                  </a:ext>
                </a:extLst>
              </a:tr>
              <a:tr h="1892540">
                <a:tc>
                  <a:txBody>
                    <a:bodyPr/>
                    <a:lstStyle/>
                    <a:p>
                      <a:r>
                        <a:rPr lang="en-GB" sz="1200" dirty="0">
                          <a:latin typeface="Calibri" panose="020F0502020204030204" pitchFamily="34" charset="0"/>
                          <a:cs typeface="Calibri" panose="020F0502020204030204" pitchFamily="34" charset="0"/>
                        </a:rPr>
                        <a:t>Mr de</a:t>
                      </a:r>
                      <a:r>
                        <a:rPr lang="en-GB" sz="1200" baseline="0" dirty="0">
                          <a:latin typeface="Calibri" panose="020F0502020204030204" pitchFamily="34" charset="0"/>
                          <a:cs typeface="Calibri" panose="020F0502020204030204" pitchFamily="34" charset="0"/>
                        </a:rPr>
                        <a:t> Jong – Year 13</a:t>
                      </a:r>
                      <a:endParaRPr lang="en-GB" sz="1200" dirty="0">
                        <a:latin typeface="Calibri" panose="020F0502020204030204" pitchFamily="34" charset="0"/>
                        <a:cs typeface="Calibri" panose="020F0502020204030204" pitchFamily="34" charset="0"/>
                      </a:endParaRPr>
                    </a:p>
                  </a:txBody>
                  <a:tcPr marL="91457" marR="91457" marT="45721" marB="45721" anchor="ctr"/>
                </a:tc>
                <a:tc>
                  <a:txBody>
                    <a:bodyPr/>
                    <a:lstStyle/>
                    <a:p>
                      <a:r>
                        <a:rPr lang="en-GB" sz="1200" u="sng" dirty="0">
                          <a:latin typeface="Calibri" panose="020F0502020204030204" pitchFamily="34" charset="0"/>
                          <a:cs typeface="Calibri" panose="020F0502020204030204" pitchFamily="34" charset="0"/>
                        </a:rPr>
                        <a:t>Core politica</a:t>
                      </a:r>
                      <a:r>
                        <a:rPr lang="en-GB" sz="1200" u="sng" baseline="0" dirty="0">
                          <a:latin typeface="Calibri" panose="020F0502020204030204" pitchFamily="34" charset="0"/>
                          <a:cs typeface="Calibri" panose="020F0502020204030204" pitchFamily="34" charset="0"/>
                        </a:rPr>
                        <a:t>l ideas:</a:t>
                      </a:r>
                    </a:p>
                    <a:p>
                      <a:pPr marL="171450" indent="-171450">
                        <a:buFont typeface="Arial" panose="020B0604020202020204" pitchFamily="34" charset="0"/>
                        <a:buChar char="•"/>
                      </a:pPr>
                      <a:r>
                        <a:rPr lang="en-GB" sz="1200" baseline="0" dirty="0">
                          <a:latin typeface="Calibri" panose="020F0502020204030204" pitchFamily="34" charset="0"/>
                          <a:cs typeface="Calibri" panose="020F0502020204030204" pitchFamily="34" charset="0"/>
                        </a:rPr>
                        <a:t>Conservatism</a:t>
                      </a:r>
                    </a:p>
                    <a:p>
                      <a:pPr marL="171450" indent="-171450">
                        <a:buFont typeface="Arial" panose="020B0604020202020204" pitchFamily="34" charset="0"/>
                        <a:buChar char="•"/>
                      </a:pPr>
                      <a:r>
                        <a:rPr lang="en-GB" sz="1200" baseline="0" dirty="0">
                          <a:latin typeface="Calibri" panose="020F0502020204030204" pitchFamily="34" charset="0"/>
                          <a:cs typeface="Calibri" panose="020F0502020204030204" pitchFamily="34" charset="0"/>
                        </a:rPr>
                        <a:t>Liberalism</a:t>
                      </a:r>
                    </a:p>
                    <a:p>
                      <a:pPr marL="171450" indent="-171450">
                        <a:buFont typeface="Arial" panose="020B0604020202020204" pitchFamily="34" charset="0"/>
                        <a:buChar char="•"/>
                      </a:pPr>
                      <a:r>
                        <a:rPr lang="en-GB" sz="1200" baseline="0" dirty="0">
                          <a:latin typeface="Calibri" panose="020F0502020204030204" pitchFamily="34" charset="0"/>
                          <a:cs typeface="Calibri" panose="020F0502020204030204" pitchFamily="34" charset="0"/>
                        </a:rPr>
                        <a:t>Socialism</a:t>
                      </a:r>
                    </a:p>
                    <a:p>
                      <a:pPr marL="0" indent="0">
                        <a:buFont typeface="Arial" panose="020B0604020202020204" pitchFamily="34" charset="0"/>
                        <a:buNone/>
                      </a:pPr>
                      <a:r>
                        <a:rPr lang="en-GB" sz="1200" u="sng" baseline="0" dirty="0">
                          <a:latin typeface="Calibri" panose="020F0502020204030204" pitchFamily="34" charset="0"/>
                          <a:cs typeface="Calibri" panose="020F0502020204030204" pitchFamily="34" charset="0"/>
                        </a:rPr>
                        <a:t>Non-Core political ideas:</a:t>
                      </a:r>
                    </a:p>
                    <a:p>
                      <a:pPr marL="171450" indent="-171450">
                        <a:buFont typeface="Arial" panose="020B0604020202020204" pitchFamily="34" charset="0"/>
                        <a:buChar char="•"/>
                      </a:pPr>
                      <a:r>
                        <a:rPr lang="en-GB" sz="1200" baseline="0" dirty="0">
                          <a:latin typeface="Calibri" panose="020F0502020204030204" pitchFamily="34" charset="0"/>
                          <a:cs typeface="Calibri" panose="020F0502020204030204" pitchFamily="34" charset="0"/>
                        </a:rPr>
                        <a:t>Feminism</a:t>
                      </a:r>
                    </a:p>
                  </a:txBody>
                  <a:tcPr marL="91457" marR="91457" marT="45721" marB="45721" anchor="ctr"/>
                </a:tc>
                <a:tc>
                  <a:txBody>
                    <a:bodyPr/>
                    <a:lstStyle/>
                    <a:p>
                      <a:r>
                        <a:rPr lang="en-GB" sz="1200" baseline="0" dirty="0">
                          <a:latin typeface="Calibri" panose="020F0502020204030204" pitchFamily="34" charset="0"/>
                          <a:cs typeface="Calibri" panose="020F0502020204030204" pitchFamily="34" charset="0"/>
                        </a:rPr>
                        <a:t>2 exam papers 2 hours each to cover UK politics (including Core political ideas) and UK Government (including non-Core political ideas)</a:t>
                      </a:r>
                      <a:endParaRPr lang="en-GB" sz="1200" dirty="0">
                        <a:latin typeface="Calibri" panose="020F0502020204030204" pitchFamily="34" charset="0"/>
                        <a:cs typeface="Calibri" panose="020F0502020204030204" pitchFamily="34" charset="0"/>
                      </a:endParaRPr>
                    </a:p>
                  </a:txBody>
                  <a:tcPr marL="91457" marR="91457" marT="45721" marB="45721" anchor="ctr"/>
                </a:tc>
                <a:extLst>
                  <a:ext uri="{0D108BD9-81ED-4DB2-BD59-A6C34878D82A}">
                    <a16:rowId xmlns:a16="http://schemas.microsoft.com/office/drawing/2014/main" val="3510182053"/>
                  </a:ext>
                </a:extLst>
              </a:tr>
              <a:tr h="316687">
                <a:tc gridSpan="3">
                  <a:txBody>
                    <a:bodyPr/>
                    <a:lstStyle/>
                    <a:p>
                      <a:r>
                        <a:rPr lang="en-GB" sz="1200" dirty="0">
                          <a:latin typeface="Calibri" panose="020F0502020204030204" pitchFamily="34" charset="0"/>
                          <a:cs typeface="Calibri" panose="020F0502020204030204" pitchFamily="34" charset="0"/>
                        </a:rPr>
                        <a:t>Year 13:</a:t>
                      </a:r>
                    </a:p>
                  </a:txBody>
                  <a:tcPr marL="91457" marR="91457" marT="45721" marB="45721" anchor="ctr"/>
                </a:tc>
                <a:tc hMerge="1">
                  <a:txBody>
                    <a:bodyPr/>
                    <a:lstStyle/>
                    <a:p>
                      <a:endParaRPr lang="en-GB" sz="1200" dirty="0">
                        <a:latin typeface="Comic Sans MS" panose="030F0702030302020204" pitchFamily="66" charset="0"/>
                      </a:endParaRPr>
                    </a:p>
                  </a:txBody>
                  <a:tcPr anchor="ctr"/>
                </a:tc>
                <a:tc hMerge="1">
                  <a:txBody>
                    <a:bodyPr/>
                    <a:lstStyle/>
                    <a:p>
                      <a:endParaRPr lang="en-GB" sz="1200" dirty="0">
                        <a:latin typeface="Comic Sans MS" panose="030F0702030302020204" pitchFamily="66" charset="0"/>
                      </a:endParaRPr>
                    </a:p>
                  </a:txBody>
                  <a:tcPr anchor="ctr"/>
                </a:tc>
                <a:extLst>
                  <a:ext uri="{0D108BD9-81ED-4DB2-BD59-A6C34878D82A}">
                    <a16:rowId xmlns:a16="http://schemas.microsoft.com/office/drawing/2014/main" val="503162353"/>
                  </a:ext>
                </a:extLst>
              </a:tr>
              <a:tr h="1001930">
                <a:tc>
                  <a:txBody>
                    <a:bodyPr/>
                    <a:lstStyle/>
                    <a:p>
                      <a:r>
                        <a:rPr lang="en-GB" sz="1200" dirty="0">
                          <a:latin typeface="Calibri" panose="020F0502020204030204" pitchFamily="34" charset="0"/>
                          <a:cs typeface="Calibri" panose="020F0502020204030204" pitchFamily="34" charset="0"/>
                        </a:rPr>
                        <a:t>Miss Taylor</a:t>
                      </a:r>
                    </a:p>
                  </a:txBody>
                  <a:tcPr marL="91457" marR="91457" marT="45721" marB="45721" anchor="ctr"/>
                </a:tc>
                <a:tc rowSpan="2">
                  <a:txBody>
                    <a:bodyPr/>
                    <a:lstStyle/>
                    <a:p>
                      <a:r>
                        <a:rPr lang="en-GB" sz="1200" u="sng" baseline="0" dirty="0">
                          <a:latin typeface="Calibri" panose="020F0502020204030204" pitchFamily="34" charset="0"/>
                          <a:cs typeface="Calibri" panose="020F0502020204030204" pitchFamily="34" charset="0"/>
                        </a:rPr>
                        <a:t>Global Politics:</a:t>
                      </a:r>
                    </a:p>
                    <a:p>
                      <a:endParaRPr lang="en-GB" sz="1200" u="sng" baseline="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u="none" baseline="0" dirty="0">
                          <a:latin typeface="Calibri" panose="020F0502020204030204" pitchFamily="34" charset="0"/>
                          <a:cs typeface="Calibri" panose="020F0502020204030204" pitchFamily="34" charset="0"/>
                        </a:rPr>
                        <a:t>The State and Globalisation</a:t>
                      </a:r>
                    </a:p>
                    <a:p>
                      <a:pPr marL="171450" indent="-171450">
                        <a:buFont typeface="Arial" panose="020B0604020202020204" pitchFamily="34" charset="0"/>
                        <a:buChar char="•"/>
                      </a:pPr>
                      <a:r>
                        <a:rPr lang="en-GB" sz="1200" u="none" baseline="0" dirty="0">
                          <a:latin typeface="Calibri" panose="020F0502020204030204" pitchFamily="34" charset="0"/>
                          <a:cs typeface="Calibri" panose="020F0502020204030204" pitchFamily="34" charset="0"/>
                        </a:rPr>
                        <a:t>Global Governance: Political, Economic, Human Rights and Environmental</a:t>
                      </a:r>
                    </a:p>
                    <a:p>
                      <a:pPr marL="171450" indent="-171450">
                        <a:buFont typeface="Arial" panose="020B0604020202020204" pitchFamily="34" charset="0"/>
                        <a:buChar char="•"/>
                      </a:pPr>
                      <a:r>
                        <a:rPr lang="en-GB" sz="1200" u="none" baseline="0" dirty="0">
                          <a:latin typeface="Calibri" panose="020F0502020204030204" pitchFamily="34" charset="0"/>
                          <a:cs typeface="Calibri" panose="020F0502020204030204" pitchFamily="34" charset="0"/>
                        </a:rPr>
                        <a:t>Power and Developments</a:t>
                      </a:r>
                    </a:p>
                    <a:p>
                      <a:pPr marL="171450" indent="-171450">
                        <a:buFont typeface="Arial" panose="020B0604020202020204" pitchFamily="34" charset="0"/>
                        <a:buChar char="•"/>
                      </a:pPr>
                      <a:r>
                        <a:rPr lang="en-GB" sz="1200" u="none" baseline="0" dirty="0">
                          <a:latin typeface="Calibri" panose="020F0502020204030204" pitchFamily="34" charset="0"/>
                          <a:cs typeface="Calibri" panose="020F0502020204030204" pitchFamily="34" charset="0"/>
                        </a:rPr>
                        <a:t>Regionalism</a:t>
                      </a:r>
                    </a:p>
                    <a:p>
                      <a:pPr marL="171450" indent="-171450">
                        <a:buFont typeface="Arial" panose="020B0604020202020204" pitchFamily="34" charset="0"/>
                        <a:buChar char="•"/>
                      </a:pPr>
                      <a:r>
                        <a:rPr lang="en-GB" sz="1200" u="none" baseline="0" dirty="0">
                          <a:latin typeface="Calibri" panose="020F0502020204030204" pitchFamily="34" charset="0"/>
                          <a:cs typeface="Calibri" panose="020F0502020204030204" pitchFamily="34" charset="0"/>
                        </a:rPr>
                        <a:t>Liberalism and Realism</a:t>
                      </a:r>
                    </a:p>
                    <a:p>
                      <a:pPr marL="171450" indent="-171450">
                        <a:buFont typeface="Arial" panose="020B0604020202020204" pitchFamily="34" charset="0"/>
                        <a:buChar char="•"/>
                      </a:pPr>
                      <a:endParaRPr lang="en-GB" sz="1200" u="none" baseline="0" dirty="0">
                        <a:latin typeface="Calibri" panose="020F0502020204030204" pitchFamily="34" charset="0"/>
                        <a:cs typeface="Calibri" panose="020F0502020204030204" pitchFamily="34" charset="0"/>
                      </a:endParaRPr>
                    </a:p>
                  </a:txBody>
                  <a:tcPr marL="91457" marR="91457" marT="45721" marB="45721" anchor="ctr"/>
                </a:tc>
                <a:tc rowSpan="2">
                  <a:txBody>
                    <a:bodyPr/>
                    <a:lstStyle/>
                    <a:p>
                      <a:r>
                        <a:rPr lang="en-GB" sz="1200" dirty="0">
                          <a:latin typeface="Calibri" panose="020F0502020204030204" pitchFamily="34" charset="0"/>
                          <a:cs typeface="Calibri" panose="020F0502020204030204" pitchFamily="34" charset="0"/>
                        </a:rPr>
                        <a:t>1 exam paper on</a:t>
                      </a:r>
                      <a:r>
                        <a:rPr lang="en-GB" sz="1200" baseline="0" dirty="0">
                          <a:latin typeface="Calibri" panose="020F0502020204030204" pitchFamily="34" charset="0"/>
                          <a:cs typeface="Calibri" panose="020F0502020204030204" pitchFamily="34" charset="0"/>
                        </a:rPr>
                        <a:t> Global Politics 2 hours</a:t>
                      </a:r>
                      <a:endParaRPr lang="en-GB" sz="1200" dirty="0">
                        <a:latin typeface="Calibri" panose="020F0502020204030204" pitchFamily="34" charset="0"/>
                        <a:cs typeface="Calibri" panose="020F0502020204030204" pitchFamily="34" charset="0"/>
                      </a:endParaRPr>
                    </a:p>
                  </a:txBody>
                  <a:tcPr marL="91457" marR="91457" marT="45721" marB="45721" anchor="ctr"/>
                </a:tc>
                <a:extLst>
                  <a:ext uri="{0D108BD9-81ED-4DB2-BD59-A6C34878D82A}">
                    <a16:rowId xmlns:a16="http://schemas.microsoft.com/office/drawing/2014/main" val="1100340581"/>
                  </a:ext>
                </a:extLst>
              </a:tr>
              <a:tr h="1001930">
                <a:tc>
                  <a:txBody>
                    <a:bodyPr/>
                    <a:lstStyle/>
                    <a:p>
                      <a:r>
                        <a:rPr lang="en-GB" sz="1200" dirty="0" err="1">
                          <a:latin typeface="Calibri" panose="020F0502020204030204" pitchFamily="34" charset="0"/>
                          <a:cs typeface="Calibri" panose="020F0502020204030204" pitchFamily="34" charset="0"/>
                        </a:rPr>
                        <a:t>Yr</a:t>
                      </a:r>
                      <a:r>
                        <a:rPr lang="en-GB" sz="1200" dirty="0">
                          <a:latin typeface="Calibri" panose="020F0502020204030204" pitchFamily="34" charset="0"/>
                          <a:cs typeface="Calibri" panose="020F0502020204030204" pitchFamily="34" charset="0"/>
                        </a:rPr>
                        <a:t> 12 Summer term and Year 13</a:t>
                      </a:r>
                    </a:p>
                  </a:txBody>
                  <a:tcPr marL="91457" marR="91457" marT="45721" marB="45721" anchor="ctr"/>
                </a:tc>
                <a:tc vMerge="1">
                  <a:txBody>
                    <a:bodyPr/>
                    <a:lstStyle/>
                    <a:p>
                      <a:endParaRPr lang="en-GB" sz="1200" dirty="0">
                        <a:latin typeface="Comic Sans MS" panose="030F0702030302020204" pitchFamily="66" charset="0"/>
                      </a:endParaRPr>
                    </a:p>
                  </a:txBody>
                  <a:tcPr marL="91435" marR="91435" marT="45721" marB="45721" anchor="ctr"/>
                </a:tc>
                <a:tc vMerge="1">
                  <a:txBody>
                    <a:bodyPr/>
                    <a:lstStyle/>
                    <a:p>
                      <a:endParaRPr lang="en-GB" sz="1200" dirty="0">
                        <a:latin typeface="Comic Sans MS" panose="030F0702030302020204" pitchFamily="66" charset="0"/>
                      </a:endParaRPr>
                    </a:p>
                  </a:txBody>
                  <a:tcPr marL="91435" marR="91435" marT="45717" marB="45717" anchor="ctr"/>
                </a:tc>
                <a:extLst>
                  <a:ext uri="{0D108BD9-81ED-4DB2-BD59-A6C34878D82A}">
                    <a16:rowId xmlns:a16="http://schemas.microsoft.com/office/drawing/2014/main" val="1324531204"/>
                  </a:ext>
                </a:extLst>
              </a:tr>
            </a:tbl>
          </a:graphicData>
        </a:graphic>
      </p:graphicFrame>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75A3046-1CC7-41CD-BE9D-66BB21C434CC}"/>
              </a:ext>
            </a:extLst>
          </p:cNvPr>
          <p:cNvSpPr>
            <a:spLocks noGrp="1" noChangeArrowheads="1"/>
          </p:cNvSpPr>
          <p:nvPr>
            <p:ph type="title"/>
          </p:nvPr>
        </p:nvSpPr>
        <p:spPr>
          <a:xfrm>
            <a:off x="342900" y="107950"/>
            <a:ext cx="6172200" cy="388938"/>
          </a:xfrm>
        </p:spPr>
        <p:txBody>
          <a:bodyPr/>
          <a:lstStyle/>
          <a:p>
            <a:pPr eaLnBrk="1" hangingPunct="1"/>
            <a:r>
              <a:rPr lang="en-GB" altLang="en-US" sz="1600" u="sng">
                <a:latin typeface="Calibri"/>
                <a:cs typeface="Calibri"/>
              </a:rPr>
              <a:t>HOW WILL YOU BE SUCCESSFUL IN THIS COURSE?</a:t>
            </a:r>
          </a:p>
        </p:txBody>
      </p:sp>
      <p:grpSp>
        <p:nvGrpSpPr>
          <p:cNvPr id="9219" name="Group 4">
            <a:extLst>
              <a:ext uri="{FF2B5EF4-FFF2-40B4-BE49-F238E27FC236}">
                <a16:creationId xmlns:a16="http://schemas.microsoft.com/office/drawing/2014/main" id="{215168E5-65AA-4251-BD84-18C44E9F91FF}"/>
              </a:ext>
            </a:extLst>
          </p:cNvPr>
          <p:cNvGrpSpPr>
            <a:grpSpLocks/>
          </p:cNvGrpSpPr>
          <p:nvPr/>
        </p:nvGrpSpPr>
        <p:grpSpPr bwMode="auto">
          <a:xfrm>
            <a:off x="260350" y="611188"/>
            <a:ext cx="2663825" cy="2016125"/>
            <a:chOff x="0" y="0"/>
            <a:chExt cx="5760" cy="4320"/>
          </a:xfrm>
        </p:grpSpPr>
        <p:pic>
          <p:nvPicPr>
            <p:cNvPr id="9223" name="Picture 5" descr="logo-radio4">
              <a:extLst>
                <a:ext uri="{FF2B5EF4-FFF2-40B4-BE49-F238E27FC236}">
                  <a16:creationId xmlns:a16="http://schemas.microsoft.com/office/drawing/2014/main" id="{DE52A285-F24C-4600-AF02-A4F577D8FB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498"/>
              <a:ext cx="3424" cy="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6" descr="BBC%20News%2024%202003%201">
              <a:extLst>
                <a:ext uri="{FF2B5EF4-FFF2-40B4-BE49-F238E27FC236}">
                  <a16:creationId xmlns:a16="http://schemas.microsoft.com/office/drawing/2014/main" id="{C2C3A164-2EC1-40DF-B33E-6B10D85529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4" y="2568"/>
              <a:ext cx="2336" cy="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7" descr="dr_8757c797f58e57547c8bd11fbe35837c">
              <a:extLst>
                <a:ext uri="{FF2B5EF4-FFF2-40B4-BE49-F238E27FC236}">
                  <a16:creationId xmlns:a16="http://schemas.microsoft.com/office/drawing/2014/main" id="{428E8A11-B12B-41A4-B2B7-80B573C11A5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77" y="0"/>
              <a:ext cx="1683" cy="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8" descr="MXOYYKZX">
              <a:extLst>
                <a:ext uri="{FF2B5EF4-FFF2-40B4-BE49-F238E27FC236}">
                  <a16:creationId xmlns:a16="http://schemas.microsoft.com/office/drawing/2014/main" id="{34673375-9EBE-4CDC-848A-ADC1815C0F2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9" y="436"/>
              <a:ext cx="3424" cy="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9" descr="The_Guardian">
              <a:extLst>
                <a:ext uri="{FF2B5EF4-FFF2-40B4-BE49-F238E27FC236}">
                  <a16:creationId xmlns:a16="http://schemas.microsoft.com/office/drawing/2014/main" id="{D379AC3E-3B9A-4010-8E37-1F275383726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4059" cy="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0" descr="economist_master_brand_logo">
              <a:extLst>
                <a:ext uri="{FF2B5EF4-FFF2-40B4-BE49-F238E27FC236}">
                  <a16:creationId xmlns:a16="http://schemas.microsoft.com/office/drawing/2014/main" id="{FD793094-0410-4D62-8910-8B403B214FF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38" y="1184"/>
              <a:ext cx="2767" cy="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AutoShape 11" descr="Channel%204%20logo%20drop%20shadow%202007">
              <a:extLst>
                <a:ext uri="{FF2B5EF4-FFF2-40B4-BE49-F238E27FC236}">
                  <a16:creationId xmlns:a16="http://schemas.microsoft.com/office/drawing/2014/main" id="{FAD15BB6-31E8-4D6D-B44D-A3515481549F}"/>
                </a:ext>
              </a:extLst>
            </p:cNvPr>
            <p:cNvSpPr>
              <a:spLocks noChangeAspect="1" noChangeArrowheads="1"/>
            </p:cNvSpPr>
            <p:nvPr/>
          </p:nvSpPr>
          <p:spPr bwMode="auto">
            <a:xfrm>
              <a:off x="1662" y="531"/>
              <a:ext cx="2436" cy="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a:cs typeface="Calibri"/>
              </a:endParaRPr>
            </a:p>
          </p:txBody>
        </p:sp>
        <p:pic>
          <p:nvPicPr>
            <p:cNvPr id="9230" name="Picture 12" descr="Channel%204%20logo%20drop%20shadow%202007">
              <a:extLst>
                <a:ext uri="{FF2B5EF4-FFF2-40B4-BE49-F238E27FC236}">
                  <a16:creationId xmlns:a16="http://schemas.microsoft.com/office/drawing/2014/main" id="{587C4861-40D9-465F-8DE7-0593EDD774D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 y="1117"/>
              <a:ext cx="1255" cy="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0" name="Text Box 13">
            <a:extLst>
              <a:ext uri="{FF2B5EF4-FFF2-40B4-BE49-F238E27FC236}">
                <a16:creationId xmlns:a16="http://schemas.microsoft.com/office/drawing/2014/main" id="{A4CE7C57-2EBC-4DB8-832C-684029C351C3}"/>
              </a:ext>
            </a:extLst>
          </p:cNvPr>
          <p:cNvSpPr txBox="1">
            <a:spLocks noChangeArrowheads="1"/>
          </p:cNvSpPr>
          <p:nvPr/>
        </p:nvSpPr>
        <p:spPr bwMode="auto">
          <a:xfrm>
            <a:off x="3141663" y="539750"/>
            <a:ext cx="3313112" cy="877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1700">
                <a:latin typeface="Calibri"/>
                <a:cs typeface="Calibri"/>
              </a:rPr>
              <a:t>YOU WILL NEED TO TAKE AN INTEREST IN CURRENT AFFAIRS AND POLITICAL ISSUES</a:t>
            </a:r>
          </a:p>
        </p:txBody>
      </p:sp>
      <p:sp>
        <p:nvSpPr>
          <p:cNvPr id="9221" name="Text Box 14">
            <a:extLst>
              <a:ext uri="{FF2B5EF4-FFF2-40B4-BE49-F238E27FC236}">
                <a16:creationId xmlns:a16="http://schemas.microsoft.com/office/drawing/2014/main" id="{FEBA51BF-F8FC-444E-BEB5-249F7C750376}"/>
              </a:ext>
            </a:extLst>
          </p:cNvPr>
          <p:cNvSpPr txBox="1">
            <a:spLocks noChangeArrowheads="1"/>
          </p:cNvSpPr>
          <p:nvPr/>
        </p:nvSpPr>
        <p:spPr bwMode="auto">
          <a:xfrm>
            <a:off x="2997200" y="1763713"/>
            <a:ext cx="360045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300" u="sng">
                <a:latin typeface="Calibri"/>
                <a:cs typeface="Calibri"/>
              </a:rPr>
              <a:t>This will involve:</a:t>
            </a:r>
          </a:p>
          <a:p>
            <a:pPr eaLnBrk="1" hangingPunct="1">
              <a:spcBef>
                <a:spcPct val="50000"/>
              </a:spcBef>
            </a:pPr>
            <a:r>
              <a:rPr lang="en-GB" altLang="en-US" sz="1300">
                <a:latin typeface="Calibri"/>
                <a:cs typeface="Calibri"/>
              </a:rPr>
              <a:t> Reading a QUALITY newspaper (such as The Times, Guardian, Telegraph, Independent or their Sunday equivalent; </a:t>
            </a:r>
          </a:p>
        </p:txBody>
      </p:sp>
      <p:sp>
        <p:nvSpPr>
          <p:cNvPr id="9222" name="Rectangle 15">
            <a:extLst>
              <a:ext uri="{FF2B5EF4-FFF2-40B4-BE49-F238E27FC236}">
                <a16:creationId xmlns:a16="http://schemas.microsoft.com/office/drawing/2014/main" id="{F978E47C-1B63-42E7-BB2C-5A22908EB5EA}"/>
              </a:ext>
            </a:extLst>
          </p:cNvPr>
          <p:cNvSpPr>
            <a:spLocks noChangeArrowheads="1"/>
          </p:cNvSpPr>
          <p:nvPr/>
        </p:nvSpPr>
        <p:spPr bwMode="auto">
          <a:xfrm>
            <a:off x="188913" y="2700338"/>
            <a:ext cx="6480175" cy="574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300" dirty="0">
                <a:latin typeface="Calibri"/>
                <a:cs typeface="Calibri"/>
              </a:rPr>
              <a:t>magazines and specific politics journals such as </a:t>
            </a:r>
            <a:r>
              <a:rPr lang="en-GB" altLang="en-US" sz="1300" b="1" dirty="0">
                <a:latin typeface="Calibri"/>
                <a:cs typeface="Calibri"/>
              </a:rPr>
              <a:t>Politics Review </a:t>
            </a:r>
            <a:r>
              <a:rPr lang="en-GB" altLang="en-US" sz="1300" dirty="0">
                <a:latin typeface="Calibri"/>
                <a:cs typeface="Calibri"/>
              </a:rPr>
              <a:t>as well as the set textbooks.</a:t>
            </a:r>
          </a:p>
          <a:p>
            <a:pPr eaLnBrk="1" hangingPunct="1">
              <a:spcBef>
                <a:spcPct val="50000"/>
              </a:spcBef>
            </a:pPr>
            <a:r>
              <a:rPr lang="en-GB" altLang="en-US" sz="1300" dirty="0">
                <a:latin typeface="Calibri"/>
                <a:cs typeface="Calibri"/>
              </a:rPr>
              <a:t> Watching current affairs programmes such as Panorama, Despatches etc. and specific politics programmes such as ‘Sunday with Laura </a:t>
            </a:r>
            <a:r>
              <a:rPr lang="en-GB" altLang="en-US" sz="1300" dirty="0" err="1">
                <a:latin typeface="Calibri"/>
                <a:cs typeface="Calibri"/>
              </a:rPr>
              <a:t>Kuenssberg</a:t>
            </a:r>
            <a:r>
              <a:rPr lang="en-GB" altLang="en-US" sz="1300" dirty="0">
                <a:latin typeface="Calibri"/>
                <a:cs typeface="Calibri"/>
              </a:rPr>
              <a:t>’.</a:t>
            </a:r>
          </a:p>
          <a:p>
            <a:pPr eaLnBrk="1" hangingPunct="1">
              <a:spcBef>
                <a:spcPct val="50000"/>
              </a:spcBef>
            </a:pPr>
            <a:r>
              <a:rPr lang="en-GB" altLang="en-US" sz="1300" dirty="0">
                <a:latin typeface="Calibri"/>
                <a:cs typeface="Calibri"/>
              </a:rPr>
              <a:t> Watching the news or listening to 'Today' on Radio 4.</a:t>
            </a:r>
          </a:p>
          <a:p>
            <a:pPr eaLnBrk="1" hangingPunct="1">
              <a:spcBef>
                <a:spcPct val="50000"/>
              </a:spcBef>
            </a:pPr>
            <a:r>
              <a:rPr lang="en-GB" altLang="en-US" sz="1300" dirty="0">
                <a:latin typeface="Calibri"/>
                <a:cs typeface="Calibri"/>
              </a:rPr>
              <a:t> Discussing and debating political issues with both fellow politics students and others</a:t>
            </a:r>
          </a:p>
          <a:p>
            <a:pPr eaLnBrk="1" hangingPunct="1">
              <a:spcBef>
                <a:spcPct val="50000"/>
              </a:spcBef>
            </a:pPr>
            <a:r>
              <a:rPr lang="en-GB" altLang="en-US" sz="1300" dirty="0">
                <a:latin typeface="Calibri"/>
                <a:cs typeface="Calibri"/>
              </a:rPr>
              <a:t> Keeping a scrap book of press cuttings on politics and issues</a:t>
            </a:r>
          </a:p>
          <a:p>
            <a:pPr eaLnBrk="1" hangingPunct="1">
              <a:spcBef>
                <a:spcPct val="50000"/>
              </a:spcBef>
              <a:buFontTx/>
              <a:buNone/>
            </a:pPr>
            <a:r>
              <a:rPr lang="en-GB" altLang="en-US" sz="1300" b="1" dirty="0">
                <a:latin typeface="Calibri"/>
                <a:cs typeface="Calibri"/>
              </a:rPr>
              <a:t>Interest alone is not enough!</a:t>
            </a:r>
          </a:p>
          <a:p>
            <a:pPr eaLnBrk="1" hangingPunct="1">
              <a:spcBef>
                <a:spcPct val="50000"/>
              </a:spcBef>
              <a:buFontTx/>
              <a:buNone/>
            </a:pPr>
            <a:r>
              <a:rPr lang="en-GB" altLang="en-US" sz="1300" u="sng" dirty="0">
                <a:latin typeface="Calibri"/>
                <a:cs typeface="Calibri"/>
              </a:rPr>
              <a:t>You will have to read widely and work hard to understand:</a:t>
            </a:r>
          </a:p>
          <a:p>
            <a:pPr eaLnBrk="1" hangingPunct="1">
              <a:spcBef>
                <a:spcPct val="50000"/>
              </a:spcBef>
            </a:pPr>
            <a:r>
              <a:rPr lang="en-GB" altLang="en-US" sz="1300" dirty="0">
                <a:latin typeface="Calibri"/>
                <a:cs typeface="Calibri"/>
              </a:rPr>
              <a:t> The institutions and main features of the British system of government and British politics.</a:t>
            </a:r>
          </a:p>
          <a:p>
            <a:pPr eaLnBrk="1" hangingPunct="1">
              <a:spcBef>
                <a:spcPct val="50000"/>
              </a:spcBef>
            </a:pPr>
            <a:r>
              <a:rPr lang="en-GB" altLang="en-US" sz="1300" dirty="0">
                <a:latin typeface="Calibri"/>
                <a:cs typeface="Calibri"/>
              </a:rPr>
              <a:t> How these work in theory and practice</a:t>
            </a:r>
          </a:p>
          <a:p>
            <a:pPr eaLnBrk="1" hangingPunct="1">
              <a:spcBef>
                <a:spcPct val="50000"/>
              </a:spcBef>
            </a:pPr>
            <a:r>
              <a:rPr lang="en-GB" altLang="en-US" sz="1300" dirty="0">
                <a:latin typeface="Calibri"/>
                <a:cs typeface="Calibri"/>
              </a:rPr>
              <a:t> The way they interact their strengths and weaknesses</a:t>
            </a:r>
          </a:p>
          <a:p>
            <a:pPr eaLnBrk="1" hangingPunct="1">
              <a:spcBef>
                <a:spcPct val="50000"/>
              </a:spcBef>
            </a:pPr>
            <a:r>
              <a:rPr lang="en-GB" altLang="en-US" sz="1300" dirty="0">
                <a:latin typeface="Calibri"/>
                <a:cs typeface="Calibri"/>
              </a:rPr>
              <a:t> The way they may change</a:t>
            </a:r>
          </a:p>
          <a:p>
            <a:pPr eaLnBrk="1" hangingPunct="1">
              <a:spcBef>
                <a:spcPct val="50000"/>
              </a:spcBef>
              <a:buFontTx/>
              <a:buNone/>
            </a:pPr>
            <a:r>
              <a:rPr lang="en-GB" altLang="en-US" sz="1300" dirty="0">
                <a:latin typeface="Calibri"/>
                <a:cs typeface="Calibri"/>
              </a:rPr>
              <a:t>Continuity is essential: Part-timers are of no use!</a:t>
            </a:r>
          </a:p>
          <a:p>
            <a:pPr eaLnBrk="1" hangingPunct="1">
              <a:spcBef>
                <a:spcPct val="50000"/>
              </a:spcBef>
              <a:buFontTx/>
              <a:buNone/>
            </a:pPr>
            <a:endParaRPr lang="en-GB" altLang="en-US" sz="400" dirty="0">
              <a:latin typeface="Calibri"/>
              <a:cs typeface="Calibri"/>
            </a:endParaRPr>
          </a:p>
          <a:p>
            <a:pPr eaLnBrk="1" hangingPunct="1">
              <a:spcBef>
                <a:spcPct val="0"/>
              </a:spcBef>
              <a:buFontTx/>
              <a:buNone/>
            </a:pPr>
            <a:r>
              <a:rPr lang="en-GB" altLang="en-US" sz="1300" u="sng" dirty="0">
                <a:latin typeface="Calibri"/>
                <a:cs typeface="Calibri"/>
              </a:rPr>
              <a:t>You will be given a variety of tasks:</a:t>
            </a:r>
            <a:r>
              <a:rPr lang="en-GB" altLang="en-US" sz="1300" dirty="0">
                <a:latin typeface="Calibri"/>
                <a:cs typeface="Calibri"/>
              </a:rPr>
              <a:t> </a:t>
            </a:r>
          </a:p>
          <a:p>
            <a:pPr eaLnBrk="1" hangingPunct="1">
              <a:spcBef>
                <a:spcPct val="0"/>
              </a:spcBef>
              <a:buFontTx/>
              <a:buNone/>
            </a:pPr>
            <a:endParaRPr lang="en-GB" altLang="en-US" sz="400" dirty="0">
              <a:latin typeface="Calibri"/>
              <a:cs typeface="Calibri"/>
            </a:endParaRPr>
          </a:p>
          <a:p>
            <a:pPr eaLnBrk="1" hangingPunct="1">
              <a:spcBef>
                <a:spcPct val="0"/>
              </a:spcBef>
            </a:pPr>
            <a:r>
              <a:rPr lang="en-GB" altLang="en-US" sz="1300" dirty="0">
                <a:latin typeface="Calibri"/>
                <a:cs typeface="Calibri"/>
              </a:rPr>
              <a:t> Reading  </a:t>
            </a:r>
          </a:p>
          <a:p>
            <a:pPr eaLnBrk="1" hangingPunct="1">
              <a:spcBef>
                <a:spcPct val="0"/>
              </a:spcBef>
            </a:pPr>
            <a:r>
              <a:rPr lang="en-GB" altLang="en-US" sz="1300" dirty="0">
                <a:latin typeface="Calibri"/>
                <a:cs typeface="Calibri"/>
              </a:rPr>
              <a:t> Research </a:t>
            </a:r>
          </a:p>
          <a:p>
            <a:pPr eaLnBrk="1" hangingPunct="1">
              <a:spcBef>
                <a:spcPct val="0"/>
              </a:spcBef>
            </a:pPr>
            <a:r>
              <a:rPr lang="en-GB" altLang="en-US" sz="1300" dirty="0">
                <a:latin typeface="Calibri"/>
                <a:cs typeface="Calibri"/>
              </a:rPr>
              <a:t> Short answers </a:t>
            </a:r>
          </a:p>
          <a:p>
            <a:pPr eaLnBrk="1" hangingPunct="1">
              <a:spcBef>
                <a:spcPct val="0"/>
              </a:spcBef>
            </a:pPr>
            <a:r>
              <a:rPr lang="en-GB" altLang="en-US" sz="1300" dirty="0">
                <a:latin typeface="Calibri"/>
                <a:cs typeface="Calibri"/>
              </a:rPr>
              <a:t> Stimulus response questions </a:t>
            </a:r>
          </a:p>
          <a:p>
            <a:pPr eaLnBrk="1" hangingPunct="1">
              <a:spcBef>
                <a:spcPct val="0"/>
              </a:spcBef>
            </a:pPr>
            <a:r>
              <a:rPr lang="en-GB" altLang="en-US" sz="1300" dirty="0">
                <a:latin typeface="Calibri"/>
                <a:cs typeface="Calibri"/>
              </a:rPr>
              <a:t> Essays.</a:t>
            </a:r>
          </a:p>
          <a:p>
            <a:pPr eaLnBrk="1" hangingPunct="1">
              <a:spcBef>
                <a:spcPct val="0"/>
              </a:spcBef>
              <a:buFontTx/>
              <a:buNone/>
            </a:pPr>
            <a:endParaRPr lang="en-GB" altLang="en-US" sz="1300" dirty="0">
              <a:latin typeface="Calibri"/>
              <a:cs typeface="Calibri"/>
            </a:endParaRPr>
          </a:p>
          <a:p>
            <a:pPr eaLnBrk="1" hangingPunct="1">
              <a:spcBef>
                <a:spcPct val="0"/>
              </a:spcBef>
              <a:buFontTx/>
              <a:buNone/>
            </a:pPr>
            <a:r>
              <a:rPr lang="en-GB" altLang="en-US" sz="1300" b="1" dirty="0">
                <a:latin typeface="Calibri"/>
                <a:cs typeface="Calibri"/>
              </a:rPr>
              <a:t>To ensure quick feedback and a planned workload it is essential that all work is completed by set deadlines.</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A28976F-D087-43F0-A0CD-AE7246DE2079}"/>
              </a:ext>
            </a:extLst>
          </p:cNvPr>
          <p:cNvSpPr>
            <a:spLocks noGrp="1" noChangeArrowheads="1"/>
          </p:cNvSpPr>
          <p:nvPr>
            <p:ph type="title"/>
          </p:nvPr>
        </p:nvSpPr>
        <p:spPr>
          <a:xfrm>
            <a:off x="342900" y="107950"/>
            <a:ext cx="6172200" cy="533400"/>
          </a:xfrm>
        </p:spPr>
        <p:txBody>
          <a:bodyPr/>
          <a:lstStyle/>
          <a:p>
            <a:pPr eaLnBrk="1" hangingPunct="1"/>
            <a:r>
              <a:rPr lang="en-GB" altLang="en-US" sz="1600" u="sng" dirty="0">
                <a:latin typeface="Calibri"/>
                <a:cs typeface="Calibri"/>
              </a:rPr>
              <a:t>WHICH RESOURCES WILL HELP WITH MY AS STUDIES?</a:t>
            </a:r>
          </a:p>
        </p:txBody>
      </p:sp>
      <p:sp>
        <p:nvSpPr>
          <p:cNvPr id="11267" name="Text Box 4">
            <a:extLst>
              <a:ext uri="{FF2B5EF4-FFF2-40B4-BE49-F238E27FC236}">
                <a16:creationId xmlns:a16="http://schemas.microsoft.com/office/drawing/2014/main" id="{6F273A63-6E30-4922-8F5C-C9E1110B29C9}"/>
              </a:ext>
            </a:extLst>
          </p:cNvPr>
          <p:cNvSpPr txBox="1">
            <a:spLocks noChangeArrowheads="1"/>
          </p:cNvSpPr>
          <p:nvPr/>
        </p:nvSpPr>
        <p:spPr bwMode="auto">
          <a:xfrm>
            <a:off x="342900" y="1116013"/>
            <a:ext cx="6345689" cy="34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GB" sz="1200" b="1" dirty="0">
                <a:latin typeface="Calibri" panose="020F0502020204030204" pitchFamily="34" charset="0"/>
                <a:cs typeface="Calibri" panose="020F0502020204030204" pitchFamily="34" charset="0"/>
              </a:rPr>
              <a:t>Documentaries</a:t>
            </a:r>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Adam Curtis, </a:t>
            </a:r>
            <a:r>
              <a:rPr lang="en-GB" sz="1200" i="1" dirty="0">
                <a:latin typeface="Calibri" panose="020F0502020204030204" pitchFamily="34" charset="0"/>
                <a:cs typeface="Calibri" panose="020F0502020204030204" pitchFamily="34" charset="0"/>
              </a:rPr>
              <a:t>The Power of Nightmares</a:t>
            </a:r>
            <a:r>
              <a:rPr lang="en-GB" sz="1200" dirty="0">
                <a:latin typeface="Calibri" panose="020F0502020204030204" pitchFamily="34" charset="0"/>
                <a:cs typeface="Calibri" panose="020F0502020204030204" pitchFamily="34" charset="0"/>
              </a:rPr>
              <a:t> – a comparison of neo-conservatism in the US and radical Islam.</a:t>
            </a:r>
          </a:p>
          <a:p>
            <a:r>
              <a:rPr lang="en-GB" sz="1200" dirty="0">
                <a:latin typeface="Calibri" panose="020F0502020204030204" pitchFamily="34" charset="0"/>
                <a:cs typeface="Calibri" panose="020F0502020204030204" pitchFamily="34" charset="0"/>
              </a:rPr>
              <a:t>Adam Curtis, </a:t>
            </a:r>
            <a:r>
              <a:rPr lang="en-GB" sz="1200" i="1" dirty="0">
                <a:latin typeface="Calibri" panose="020F0502020204030204" pitchFamily="34" charset="0"/>
                <a:cs typeface="Calibri" panose="020F0502020204030204" pitchFamily="34" charset="0"/>
              </a:rPr>
              <a:t>Bitter Lake </a:t>
            </a:r>
            <a:r>
              <a:rPr lang="en-GB" sz="1200" dirty="0">
                <a:latin typeface="Calibri" panose="020F0502020204030204" pitchFamily="34" charset="0"/>
                <a:cs typeface="Calibri" panose="020F0502020204030204" pitchFamily="34" charset="0"/>
              </a:rPr>
              <a:t>– an examination of how the west’s desire to control the Middle East has shown the seeds of radicalisation and political violence</a:t>
            </a:r>
          </a:p>
          <a:p>
            <a:r>
              <a:rPr lang="en-GB" sz="1200" dirty="0">
                <a:latin typeface="Calibri" panose="020F0502020204030204" pitchFamily="34" charset="0"/>
                <a:cs typeface="Calibri" panose="020F0502020204030204" pitchFamily="34" charset="0"/>
              </a:rPr>
              <a:t>Adam Curtis, </a:t>
            </a:r>
            <a:r>
              <a:rPr lang="en-GB" sz="1200" i="1" dirty="0" err="1">
                <a:latin typeface="Calibri" panose="020F0502020204030204" pitchFamily="34" charset="0"/>
                <a:cs typeface="Calibri" panose="020F0502020204030204" pitchFamily="34" charset="0"/>
              </a:rPr>
              <a:t>Hypernormalisation</a:t>
            </a:r>
            <a:r>
              <a:rPr lang="en-GB" sz="1200" dirty="0">
                <a:latin typeface="Calibri" panose="020F0502020204030204" pitchFamily="34" charset="0"/>
                <a:cs typeface="Calibri" panose="020F0502020204030204" pitchFamily="34" charset="0"/>
              </a:rPr>
              <a:t> – Why do chaotic events seem to be increasingly frequent?  Curtis looks at why the War in Syria, the migrant crisis, the Trump presidency have happened and why their causes are pretty much impossible to understand. </a:t>
            </a:r>
          </a:p>
          <a:p>
            <a:r>
              <a:rPr lang="en-GB" sz="1200" dirty="0">
                <a:latin typeface="Calibri" panose="020F0502020204030204" pitchFamily="34" charset="0"/>
                <a:cs typeface="Calibri" panose="020F0502020204030204" pitchFamily="34" charset="0"/>
              </a:rPr>
              <a:t>Johan </a:t>
            </a:r>
            <a:r>
              <a:rPr lang="en-GB" sz="1200" dirty="0" err="1">
                <a:latin typeface="Calibri" panose="020F0502020204030204" pitchFamily="34" charset="0"/>
                <a:cs typeface="Calibri" panose="020F0502020204030204" pitchFamily="34" charset="0"/>
              </a:rPr>
              <a:t>Norberg</a:t>
            </a:r>
            <a:r>
              <a:rPr lang="en-GB" sz="1200" dirty="0">
                <a:latin typeface="Calibri" panose="020F0502020204030204" pitchFamily="34" charset="0"/>
                <a:cs typeface="Calibri" panose="020F0502020204030204" pitchFamily="34" charset="0"/>
              </a:rPr>
              <a:t>, </a:t>
            </a:r>
            <a:r>
              <a:rPr lang="en-GB" sz="1200" i="1" dirty="0">
                <a:latin typeface="Calibri" panose="020F0502020204030204" pitchFamily="34" charset="0"/>
                <a:cs typeface="Calibri" panose="020F0502020204030204" pitchFamily="34" charset="0"/>
              </a:rPr>
              <a:t>Globalisation in Good</a:t>
            </a:r>
            <a:r>
              <a:rPr lang="en-GB" sz="1200" dirty="0">
                <a:latin typeface="Calibri" panose="020F0502020204030204" pitchFamily="34" charset="0"/>
                <a:cs typeface="Calibri" panose="020F0502020204030204" pitchFamily="34" charset="0"/>
              </a:rPr>
              <a:t> – </a:t>
            </a:r>
            <a:r>
              <a:rPr lang="en-GB" sz="1200" dirty="0" err="1">
                <a:latin typeface="Calibri" panose="020F0502020204030204" pitchFamily="34" charset="0"/>
                <a:cs typeface="Calibri" panose="020F0502020204030204" pitchFamily="34" charset="0"/>
              </a:rPr>
              <a:t>Norberg</a:t>
            </a:r>
            <a:r>
              <a:rPr lang="en-GB" sz="1200" dirty="0">
                <a:latin typeface="Calibri" panose="020F0502020204030204" pitchFamily="34" charset="0"/>
                <a:cs typeface="Calibri" panose="020F0502020204030204" pitchFamily="34" charset="0"/>
              </a:rPr>
              <a:t> personal view on the impact of globalisation</a:t>
            </a:r>
          </a:p>
          <a:p>
            <a:r>
              <a:rPr lang="en-GB" sz="1200" dirty="0">
                <a:latin typeface="Calibri" panose="020F0502020204030204" pitchFamily="34" charset="0"/>
                <a:cs typeface="Calibri" panose="020F0502020204030204" pitchFamily="34" charset="0"/>
              </a:rPr>
              <a:t>Errol Morris, </a:t>
            </a:r>
            <a:r>
              <a:rPr lang="en-GB" sz="1200" i="1" dirty="0">
                <a:latin typeface="Calibri" panose="020F0502020204030204" pitchFamily="34" charset="0"/>
                <a:cs typeface="Calibri" panose="020F0502020204030204" pitchFamily="34" charset="0"/>
              </a:rPr>
              <a:t>The Fog of War</a:t>
            </a:r>
            <a:r>
              <a:rPr lang="en-GB" sz="1200" dirty="0">
                <a:latin typeface="Calibri" panose="020F0502020204030204" pitchFamily="34" charset="0"/>
                <a:cs typeface="Calibri" panose="020F0502020204030204" pitchFamily="34" charset="0"/>
              </a:rPr>
              <a:t> – Former Secretary of State for the Defence in the US, Robert McNamara looks back at the lessons he learnt during his career.  Includes McNamara’s thoughts on the dropping of the atomic bombs on Japan at the end of the Second World War and the American campaign in Vietnam.</a:t>
            </a:r>
          </a:p>
          <a:p>
            <a:r>
              <a:rPr lang="en-GB" sz="1200" i="1" dirty="0">
                <a:latin typeface="Calibri" panose="020F0502020204030204" pitchFamily="34" charset="0"/>
                <a:cs typeface="Calibri" panose="020F0502020204030204" pitchFamily="34" charset="0"/>
              </a:rPr>
              <a:t>Errol Morris, Known Unknown</a:t>
            </a:r>
            <a:r>
              <a:rPr lang="en-GB" sz="1200" dirty="0">
                <a:latin typeface="Calibri" panose="020F0502020204030204" pitchFamily="34" charset="0"/>
                <a:cs typeface="Calibri" panose="020F0502020204030204" pitchFamily="34" charset="0"/>
              </a:rPr>
              <a:t> – Another former Secretary of State for the Defence in the US, Donald Rumsfeld, looks back at his career.  Includes his thoughts on the Iraq War.  Good contrast with </a:t>
            </a:r>
            <a:r>
              <a:rPr lang="en-GB" sz="1200" i="1" dirty="0">
                <a:latin typeface="Calibri" panose="020F0502020204030204" pitchFamily="34" charset="0"/>
                <a:cs typeface="Calibri" panose="020F0502020204030204" pitchFamily="34" charset="0"/>
              </a:rPr>
              <a:t>The Fog of War.</a:t>
            </a:r>
            <a:endParaRPr lang="en-GB" sz="1200" dirty="0">
              <a:latin typeface="Calibri" panose="020F0502020204030204" pitchFamily="34" charset="0"/>
              <a:cs typeface="Calibri" panose="020F0502020204030204" pitchFamily="34" charset="0"/>
            </a:endParaRPr>
          </a:p>
          <a:p>
            <a:r>
              <a:rPr lang="en-GB" sz="1200" i="1" dirty="0">
                <a:latin typeface="Calibri" panose="020F0502020204030204" pitchFamily="34" charset="0"/>
                <a:cs typeface="Calibri" panose="020F0502020204030204" pitchFamily="34" charset="0"/>
              </a:rPr>
              <a:t>No Plan, No Peace: From Success to Disaster in Iraq</a:t>
            </a:r>
            <a:r>
              <a:rPr lang="en-GB" sz="1200" dirty="0">
                <a:latin typeface="Calibri" panose="020F0502020204030204" pitchFamily="34" charset="0"/>
                <a:cs typeface="Calibri" panose="020F0502020204030204" pitchFamily="34" charset="0"/>
              </a:rPr>
              <a:t> – made by the BBC – title says it all!</a:t>
            </a:r>
          </a:p>
        </p:txBody>
      </p:sp>
      <p:sp>
        <p:nvSpPr>
          <p:cNvPr id="11268" name="TextBox 8">
            <a:extLst>
              <a:ext uri="{FF2B5EF4-FFF2-40B4-BE49-F238E27FC236}">
                <a16:creationId xmlns:a16="http://schemas.microsoft.com/office/drawing/2014/main" id="{D53BF181-3D89-4203-A3DC-9A415D332140}"/>
              </a:ext>
            </a:extLst>
          </p:cNvPr>
          <p:cNvSpPr txBox="1">
            <a:spLocks noChangeArrowheads="1"/>
          </p:cNvSpPr>
          <p:nvPr/>
        </p:nvSpPr>
        <p:spPr bwMode="auto">
          <a:xfrm>
            <a:off x="115888" y="684213"/>
            <a:ext cx="6597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dirty="0">
                <a:latin typeface="Calibri"/>
                <a:cs typeface="Calibri"/>
              </a:rPr>
              <a:t>The textbooks will be provided by the school, the other resources here are recommended. </a:t>
            </a:r>
          </a:p>
        </p:txBody>
      </p:sp>
      <p:sp>
        <p:nvSpPr>
          <p:cNvPr id="11270" name="Rectangle 4">
            <a:extLst>
              <a:ext uri="{FF2B5EF4-FFF2-40B4-BE49-F238E27FC236}">
                <a16:creationId xmlns:a16="http://schemas.microsoft.com/office/drawing/2014/main" id="{D99E70F6-CA36-48F9-A82C-805288813093}"/>
              </a:ext>
            </a:extLst>
          </p:cNvPr>
          <p:cNvSpPr>
            <a:spLocks noChangeArrowheads="1"/>
          </p:cNvSpPr>
          <p:nvPr/>
        </p:nvSpPr>
        <p:spPr bwMode="auto">
          <a:xfrm>
            <a:off x="409811" y="4680311"/>
            <a:ext cx="262547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GB" sz="1200" b="1" dirty="0">
                <a:latin typeface="Calibri" panose="020F0502020204030204" pitchFamily="34" charset="0"/>
                <a:cs typeface="Calibri" panose="020F0502020204030204" pitchFamily="34" charset="0"/>
              </a:rPr>
              <a:t>Podcasts</a:t>
            </a:r>
            <a:endParaRPr lang="en-GB" sz="1200" dirty="0">
              <a:latin typeface="Calibri" panose="020F0502020204030204" pitchFamily="34" charset="0"/>
              <a:cs typeface="Calibri" panose="020F0502020204030204" pitchFamily="34" charset="0"/>
            </a:endParaRPr>
          </a:p>
          <a:p>
            <a:pPr>
              <a:buNone/>
            </a:pPr>
            <a:r>
              <a:rPr lang="en-GB" sz="1200" dirty="0">
                <a:latin typeface="Calibri" panose="020F0502020204030204" pitchFamily="34" charset="0"/>
                <a:cs typeface="Calibri" panose="020F0502020204030204" pitchFamily="34" charset="0"/>
              </a:rPr>
              <a:t> </a:t>
            </a:r>
          </a:p>
          <a:p>
            <a:pPr>
              <a:buNone/>
            </a:pPr>
            <a:r>
              <a:rPr lang="en-GB" sz="1200" dirty="0">
                <a:latin typeface="Calibri" panose="020F0502020204030204" pitchFamily="34" charset="0"/>
                <a:cs typeface="Calibri" panose="020F0502020204030204" pitchFamily="34" charset="0"/>
              </a:rPr>
              <a:t>The BBC Global News podcast</a:t>
            </a:r>
          </a:p>
          <a:p>
            <a:pPr>
              <a:buNone/>
            </a:pPr>
            <a:r>
              <a:rPr lang="en-GB" sz="1200" dirty="0">
                <a:latin typeface="Calibri" panose="020F0502020204030204" pitchFamily="34" charset="0"/>
                <a:cs typeface="Calibri" panose="020F0502020204030204" pitchFamily="34" charset="0"/>
              </a:rPr>
              <a:t>The Guardian: Today in focus</a:t>
            </a:r>
          </a:p>
          <a:p>
            <a:pPr>
              <a:buNone/>
            </a:pPr>
            <a:r>
              <a:rPr lang="en-GB" sz="1200" dirty="0">
                <a:latin typeface="Calibri" panose="020F0502020204030204" pitchFamily="34" charset="0"/>
                <a:cs typeface="Calibri" panose="020F0502020204030204" pitchFamily="34" charset="0"/>
              </a:rPr>
              <a:t>The Intelligence from the Economist</a:t>
            </a:r>
          </a:p>
          <a:p>
            <a:pPr>
              <a:buNone/>
            </a:pPr>
            <a:r>
              <a:rPr lang="en-GB" sz="1200" dirty="0">
                <a:latin typeface="Calibri" panose="020F0502020204030204" pitchFamily="34" charset="0"/>
                <a:cs typeface="Calibri" panose="020F0502020204030204" pitchFamily="34" charset="0"/>
              </a:rPr>
              <a:t>The Rest is Politics</a:t>
            </a:r>
          </a:p>
          <a:p>
            <a:pPr>
              <a:spcBef>
                <a:spcPct val="0"/>
              </a:spcBef>
              <a:buNone/>
            </a:pPr>
            <a:endParaRPr lang="en-GB" altLang="en-US" sz="1200" dirty="0">
              <a:latin typeface="Calibri" panose="020F0502020204030204" pitchFamily="34" charset="0"/>
              <a:cs typeface="Calibri" panose="020F0502020204030204" pitchFamily="34" charset="0"/>
            </a:endParaRPr>
          </a:p>
        </p:txBody>
      </p:sp>
      <p:pic>
        <p:nvPicPr>
          <p:cNvPr id="11272" name="Picture 7">
            <a:extLst>
              <a:ext uri="{FF2B5EF4-FFF2-40B4-BE49-F238E27FC236}">
                <a16:creationId xmlns:a16="http://schemas.microsoft.com/office/drawing/2014/main" id="{D3E31F85-F8E0-47EC-B14B-28B7633E2A8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4088" y="6508750"/>
            <a:ext cx="175895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Rectangle 20">
            <a:extLst>
              <a:ext uri="{FF2B5EF4-FFF2-40B4-BE49-F238E27FC236}">
                <a16:creationId xmlns:a16="http://schemas.microsoft.com/office/drawing/2014/main" id="{506E17C3-D6E6-44B5-9178-37C070B6FB87}"/>
              </a:ext>
            </a:extLst>
          </p:cNvPr>
          <p:cNvSpPr>
            <a:spLocks noChangeArrowheads="1"/>
          </p:cNvSpPr>
          <p:nvPr/>
        </p:nvSpPr>
        <p:spPr bwMode="auto">
          <a:xfrm>
            <a:off x="374650" y="6508750"/>
            <a:ext cx="29130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200" b="1" dirty="0">
                <a:latin typeface="Calibri"/>
                <a:cs typeface="Calibri"/>
              </a:rPr>
              <a:t>Subscription to the Politics Review.</a:t>
            </a:r>
          </a:p>
          <a:p>
            <a:pPr>
              <a:spcBef>
                <a:spcPct val="0"/>
              </a:spcBef>
              <a:buFontTx/>
              <a:buNone/>
            </a:pPr>
            <a:endParaRPr lang="en-GB" altLang="en-US" sz="1200" b="1" dirty="0">
              <a:latin typeface="Calibri"/>
              <a:cs typeface="Calibri"/>
            </a:endParaRPr>
          </a:p>
          <a:p>
            <a:pPr>
              <a:spcBef>
                <a:spcPct val="0"/>
              </a:spcBef>
              <a:buFontTx/>
              <a:buNone/>
            </a:pPr>
            <a:r>
              <a:rPr lang="en-GB" altLang="en-US" sz="1200" dirty="0">
                <a:latin typeface="Calibri"/>
                <a:cs typeface="Calibri"/>
                <a:hlinkClick r:id="rId5"/>
              </a:rPr>
              <a:t>https://www.hoddereducation.co.uk/Product/9781471890598.aspx</a:t>
            </a:r>
            <a:endParaRPr lang="en-GB" altLang="en-US" sz="1200" dirty="0">
              <a:latin typeface="Calibri"/>
              <a:cs typeface="Calibri"/>
            </a:endParaRPr>
          </a:p>
          <a:p>
            <a:pPr>
              <a:spcBef>
                <a:spcPct val="0"/>
              </a:spcBef>
              <a:buFontTx/>
              <a:buNone/>
            </a:pPr>
            <a:endParaRPr lang="en-GB" altLang="en-US" sz="1200" dirty="0">
              <a:latin typeface="Calibri"/>
              <a:cs typeface="Calibri"/>
            </a:endParaRPr>
          </a:p>
        </p:txBody>
      </p:sp>
      <p:sp>
        <p:nvSpPr>
          <p:cNvPr id="2" name="Rectangle 1"/>
          <p:cNvSpPr/>
          <p:nvPr/>
        </p:nvSpPr>
        <p:spPr>
          <a:xfrm>
            <a:off x="3297925" y="4680311"/>
            <a:ext cx="3429000" cy="1754326"/>
          </a:xfrm>
          <a:prstGeom prst="rect">
            <a:avLst/>
          </a:prstGeom>
        </p:spPr>
        <p:txBody>
          <a:bodyPr>
            <a:spAutoFit/>
          </a:bodyPr>
          <a:lstStyle/>
          <a:p>
            <a:pPr>
              <a:spcAft>
                <a:spcPts val="0"/>
              </a:spcAft>
            </a:pPr>
            <a:r>
              <a:rPr lang="en-GB" sz="1200" b="1" dirty="0">
                <a:latin typeface="Calibri" panose="020F0502020204030204" pitchFamily="34" charset="0"/>
                <a:ea typeface="Calibri" panose="020F0502020204030204" pitchFamily="34" charset="0"/>
                <a:cs typeface="Calibri" panose="020F0502020204030204" pitchFamily="34" charset="0"/>
              </a:rPr>
              <a:t>Websites</a:t>
            </a:r>
            <a:endParaRPr lang="en-GB" sz="12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GB" sz="1200" b="1" dirty="0">
                <a:latin typeface="Calibri" panose="020F0502020204030204" pitchFamily="34" charset="0"/>
                <a:ea typeface="Calibri" panose="020F0502020204030204" pitchFamily="34" charset="0"/>
                <a:cs typeface="Calibri" panose="020F0502020204030204" pitchFamily="34" charset="0"/>
              </a:rPr>
              <a:t> </a:t>
            </a:r>
            <a:endParaRPr lang="en-GB" sz="12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GB" sz="1200" dirty="0">
                <a:latin typeface="Calibri" panose="020F0502020204030204" pitchFamily="34" charset="0"/>
                <a:ea typeface="Calibri" panose="020F0502020204030204" pitchFamily="34" charset="0"/>
                <a:cs typeface="Calibri" panose="020F0502020204030204" pitchFamily="34" charset="0"/>
              </a:rPr>
              <a:t>Foreign Office Travel </a:t>
            </a:r>
            <a:r>
              <a:rPr lang="en-GB" sz="1200" dirty="0" err="1">
                <a:latin typeface="Calibri" panose="020F0502020204030204" pitchFamily="34" charset="0"/>
                <a:ea typeface="Calibri" panose="020F0502020204030204" pitchFamily="34" charset="0"/>
                <a:cs typeface="Calibri" panose="020F0502020204030204" pitchFamily="34" charset="0"/>
              </a:rPr>
              <a:t>Wesbite</a:t>
            </a:r>
            <a:r>
              <a:rPr lang="en-GB" sz="1200" dirty="0">
                <a:latin typeface="Calibri" panose="020F0502020204030204" pitchFamily="34" charset="0"/>
                <a:ea typeface="Calibri" panose="020F0502020204030204" pitchFamily="34" charset="0"/>
                <a:cs typeface="Calibri" panose="020F0502020204030204" pitchFamily="34" charset="0"/>
              </a:rPr>
              <a:t>, </a:t>
            </a:r>
            <a:r>
              <a:rPr lang="en-GB" sz="12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6"/>
              </a:rPr>
              <a:t>https://www.gov.uk/foreign-travel-advice</a:t>
            </a:r>
            <a:r>
              <a:rPr lang="en-GB" sz="1200" dirty="0">
                <a:latin typeface="Calibri" panose="020F0502020204030204" pitchFamily="34" charset="0"/>
                <a:ea typeface="Calibri" panose="020F0502020204030204" pitchFamily="34" charset="0"/>
                <a:cs typeface="Calibri" panose="020F0502020204030204" pitchFamily="34" charset="0"/>
              </a:rPr>
              <a:t> - the Foreign Office’s latest take on pretty much everywhere in the world.  </a:t>
            </a:r>
          </a:p>
          <a:p>
            <a:pPr>
              <a:spcAft>
                <a:spcPts val="0"/>
              </a:spcAft>
            </a:pPr>
            <a:r>
              <a:rPr lang="en-GB" sz="1200" dirty="0">
                <a:latin typeface="Calibri" panose="020F0502020204030204" pitchFamily="34" charset="0"/>
                <a:ea typeface="Calibri" panose="020F0502020204030204" pitchFamily="34" charset="0"/>
                <a:cs typeface="Calibri" panose="020F0502020204030204" pitchFamily="34" charset="0"/>
              </a:rPr>
              <a:t>BISA – British International Studies Association, </a:t>
            </a:r>
            <a:r>
              <a:rPr lang="en-GB" sz="12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7"/>
              </a:rPr>
              <a:t>https://www.bisa.ac.uk/</a:t>
            </a:r>
            <a:r>
              <a:rPr lang="en-GB" sz="1200" dirty="0">
                <a:latin typeface="Calibri" panose="020F0502020204030204" pitchFamily="34" charset="0"/>
                <a:ea typeface="Calibri" panose="020F0502020204030204" pitchFamily="34" charset="0"/>
                <a:cs typeface="Calibri" panose="020F0502020204030204" pitchFamily="34" charset="0"/>
              </a:rPr>
              <a:t> - designed especially for students.  There is a newsletter you can sign up to.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770" y="270718"/>
            <a:ext cx="6172200" cy="6034088"/>
          </a:xfrm>
        </p:spPr>
        <p:txBody>
          <a:bodyPr/>
          <a:lstStyle/>
          <a:p>
            <a:pPr marL="0" indent="0">
              <a:buNone/>
            </a:pPr>
            <a:r>
              <a:rPr lang="en-GB" sz="1200" b="1" dirty="0">
                <a:latin typeface="Calibri" panose="020F0502020204030204" pitchFamily="34" charset="0"/>
                <a:cs typeface="Calibri" panose="020F0502020204030204" pitchFamily="34" charset="0"/>
              </a:rPr>
              <a:t>Keep up to date with the news:</a:t>
            </a:r>
          </a:p>
          <a:p>
            <a:pPr marL="0" indent="0">
              <a:buNone/>
            </a:pPr>
            <a:endParaRPr lang="en-GB" sz="1200" dirty="0">
              <a:latin typeface="Calibri" panose="020F0502020204030204" pitchFamily="34" charset="0"/>
              <a:cs typeface="Calibri" panose="020F0502020204030204" pitchFamily="34" charset="0"/>
            </a:endParaRPr>
          </a:p>
          <a:p>
            <a:pPr marL="0" indent="0">
              <a:buNone/>
            </a:pPr>
            <a:r>
              <a:rPr lang="en-GB" sz="1200" dirty="0">
                <a:latin typeface="Calibri" panose="020F0502020204030204" pitchFamily="34" charset="0"/>
                <a:cs typeface="Calibri" panose="020F0502020204030204" pitchFamily="34" charset="0"/>
              </a:rPr>
              <a:t>The Week (http://subscription.theweek.co.uk/subscribe/) </a:t>
            </a:r>
          </a:p>
          <a:p>
            <a:pPr marL="0" indent="0">
              <a:buNone/>
            </a:pPr>
            <a:r>
              <a:rPr lang="en-GB" sz="1200" dirty="0">
                <a:latin typeface="Calibri" panose="020F0502020204030204" pitchFamily="34" charset="0"/>
                <a:cs typeface="Calibri" panose="020F0502020204030204" pitchFamily="34" charset="0"/>
              </a:rPr>
              <a:t>The Economist (https://subscriptions.economist.com) </a:t>
            </a:r>
          </a:p>
          <a:p>
            <a:pPr marL="0" indent="0">
              <a:buNone/>
            </a:pPr>
            <a:r>
              <a:rPr lang="en-GB" sz="1200" dirty="0">
                <a:latin typeface="Calibri" panose="020F0502020204030204" pitchFamily="34" charset="0"/>
                <a:cs typeface="Calibri" panose="020F0502020204030204" pitchFamily="34" charset="0"/>
              </a:rPr>
              <a:t>The Guardian http://www.guardian.co.uk/ </a:t>
            </a:r>
          </a:p>
          <a:p>
            <a:pPr marL="0" indent="0">
              <a:buNone/>
            </a:pPr>
            <a:r>
              <a:rPr lang="en-GB" sz="1200" dirty="0">
                <a:latin typeface="Calibri" panose="020F0502020204030204" pitchFamily="34" charset="0"/>
                <a:cs typeface="Calibri" panose="020F0502020204030204" pitchFamily="34" charset="0"/>
              </a:rPr>
              <a:t>The Telegraph http://www.telegraph.co.uk/ </a:t>
            </a:r>
          </a:p>
          <a:p>
            <a:pPr marL="0" indent="0">
              <a:buNone/>
            </a:pPr>
            <a:r>
              <a:rPr lang="en-GB" sz="1200" dirty="0">
                <a:latin typeface="Calibri" panose="020F0502020204030204" pitchFamily="34" charset="0"/>
                <a:cs typeface="Calibri" panose="020F0502020204030204" pitchFamily="34" charset="0"/>
              </a:rPr>
              <a:t>The Independent http://www.independent.co.uk/ </a:t>
            </a:r>
          </a:p>
          <a:p>
            <a:pPr marL="0" indent="0">
              <a:buNone/>
            </a:pPr>
            <a:r>
              <a:rPr lang="en-GB" sz="1200" dirty="0">
                <a:latin typeface="Calibri" panose="020F0502020204030204" pitchFamily="34" charset="0"/>
                <a:cs typeface="Calibri" panose="020F0502020204030204" pitchFamily="34" charset="0"/>
              </a:rPr>
              <a:t>The Times http://www.thetimes.co.uk/ </a:t>
            </a:r>
          </a:p>
          <a:p>
            <a:pPr marL="0" indent="0">
              <a:buNone/>
            </a:pPr>
            <a:r>
              <a:rPr lang="en-GB" sz="1200" dirty="0">
                <a:latin typeface="Calibri" panose="020F0502020204030204" pitchFamily="34" charset="0"/>
                <a:cs typeface="Calibri" panose="020F0502020204030204" pitchFamily="34" charset="0"/>
              </a:rPr>
              <a:t>BBC News http://www.bbc.co.uk/news/ </a:t>
            </a:r>
          </a:p>
          <a:p>
            <a:pPr marL="0" indent="0">
              <a:buNone/>
            </a:pPr>
            <a:r>
              <a:rPr lang="en-GB" sz="1200" dirty="0" err="1">
                <a:latin typeface="Calibri" panose="020F0502020204030204" pitchFamily="34" charset="0"/>
                <a:cs typeface="Calibri" panose="020F0502020204030204" pitchFamily="34" charset="0"/>
              </a:rPr>
              <a:t>PoliticsHome</a:t>
            </a:r>
            <a:r>
              <a:rPr lang="en-GB" sz="1200" dirty="0">
                <a:latin typeface="Calibri" panose="020F0502020204030204" pitchFamily="34" charset="0"/>
                <a:cs typeface="Calibri" panose="020F0502020204030204" pitchFamily="34" charset="0"/>
              </a:rPr>
              <a:t> http://www.politicshome.com/uk/ </a:t>
            </a:r>
          </a:p>
          <a:p>
            <a:pPr marL="0" indent="0">
              <a:buNone/>
            </a:pPr>
            <a:r>
              <a:rPr lang="en-GB" sz="1200" dirty="0">
                <a:latin typeface="Calibri" panose="020F0502020204030204" pitchFamily="34" charset="0"/>
                <a:cs typeface="Calibri" panose="020F0502020204030204" pitchFamily="34" charset="0"/>
              </a:rPr>
              <a:t>Labour List http://labourlist.org </a:t>
            </a:r>
          </a:p>
          <a:p>
            <a:pPr marL="0" indent="0">
              <a:buNone/>
            </a:pPr>
            <a:r>
              <a:rPr lang="en-GB" sz="1200" dirty="0">
                <a:latin typeface="Calibri" panose="020F0502020204030204" pitchFamily="34" charset="0"/>
                <a:cs typeface="Calibri" panose="020F0502020204030204" pitchFamily="34" charset="0"/>
              </a:rPr>
              <a:t>Conservative Home http://www.conservativehome.com</a:t>
            </a:r>
          </a:p>
        </p:txBody>
      </p:sp>
      <p:sp>
        <p:nvSpPr>
          <p:cNvPr id="4" name="Rectangle 3"/>
          <p:cNvSpPr/>
          <p:nvPr/>
        </p:nvSpPr>
        <p:spPr>
          <a:xfrm>
            <a:off x="265770" y="3779912"/>
            <a:ext cx="6326460" cy="3231654"/>
          </a:xfrm>
          <a:prstGeom prst="rect">
            <a:avLst/>
          </a:prstGeom>
        </p:spPr>
        <p:txBody>
          <a:bodyPr wrap="square">
            <a:spAutoFit/>
          </a:bodyPr>
          <a:lstStyle/>
          <a:p>
            <a:r>
              <a:rPr lang="en-GB" sz="1200" b="1" dirty="0">
                <a:latin typeface="Calibri" panose="020F0502020204030204" pitchFamily="34" charset="0"/>
                <a:cs typeface="Calibri" panose="020F0502020204030204" pitchFamily="34" charset="0"/>
              </a:rPr>
              <a:t>UK Government and Politics Books</a:t>
            </a:r>
          </a:p>
          <a:p>
            <a:pPr marL="171450" indent="-171450">
              <a:buFont typeface="Arial" panose="020B0604020202020204" pitchFamily="34" charset="0"/>
              <a:buChar char="•"/>
            </a:pPr>
            <a:endParaRPr lang="en-GB" sz="1200" b="1"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The UK constitution Anthony King Who Governs Britain? Martin </a:t>
            </a:r>
            <a:r>
              <a:rPr lang="en-GB" sz="1200" dirty="0" err="1">
                <a:latin typeface="Calibri" panose="020F0502020204030204" pitchFamily="34" charset="0"/>
                <a:cs typeface="Calibri" panose="020F0502020204030204" pitchFamily="34" charset="0"/>
              </a:rPr>
              <a:t>Loughlin</a:t>
            </a:r>
            <a:r>
              <a:rPr lang="en-GB" sz="1200"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The British Constitution: A Very Short Introduction British Politics &amp; History: Andrew Marr </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A History of Modern Britain Andrew </a:t>
            </a:r>
            <a:r>
              <a:rPr lang="en-GB" sz="1200" dirty="0" err="1">
                <a:latin typeface="Calibri" panose="020F0502020204030204" pitchFamily="34" charset="0"/>
                <a:cs typeface="Calibri" panose="020F0502020204030204" pitchFamily="34" charset="0"/>
              </a:rPr>
              <a:t>Rawnsley</a:t>
            </a:r>
            <a:r>
              <a:rPr lang="en-GB" sz="1200"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The End of the Party Ben </a:t>
            </a:r>
            <a:r>
              <a:rPr lang="en-GB" sz="1200" dirty="0" err="1">
                <a:latin typeface="Calibri" panose="020F0502020204030204" pitchFamily="34" charset="0"/>
                <a:cs typeface="Calibri" panose="020F0502020204030204" pitchFamily="34" charset="0"/>
              </a:rPr>
              <a:t>Pimlott</a:t>
            </a:r>
            <a:r>
              <a:rPr lang="en-GB" sz="1200" dirty="0">
                <a:latin typeface="Calibri" panose="020F0502020204030204" pitchFamily="34" charset="0"/>
                <a:cs typeface="Calibri" panose="020F0502020204030204" pitchFamily="34" charset="0"/>
              </a:rPr>
              <a:t> Harold Wilson </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Boris Johnson’s The Churchill Factor: How One Man Made History </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Charles Moore Margaret Thatcher: The Authorised Biography (Vol. 1) </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Dominic </a:t>
            </a:r>
            <a:r>
              <a:rPr lang="en-GB" sz="1200" dirty="0" err="1">
                <a:latin typeface="Calibri" panose="020F0502020204030204" pitchFamily="34" charset="0"/>
                <a:cs typeface="Calibri" panose="020F0502020204030204" pitchFamily="34" charset="0"/>
              </a:rPr>
              <a:t>Sandbrook</a:t>
            </a:r>
            <a:r>
              <a:rPr lang="en-GB" sz="1200" dirty="0">
                <a:latin typeface="Calibri" panose="020F0502020204030204" pitchFamily="34" charset="0"/>
                <a:cs typeface="Calibri" panose="020F0502020204030204" pitchFamily="34" charset="0"/>
              </a:rPr>
              <a:t> Never Had It So Good: A History of Britain from Suez to the Beatles</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Seasons in the Sun: The Battle for Britain, 1974-1979, </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State of Emergency: The Way We Were: Britain, 1970-1974 </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White Heat: A History of Britain in the Swinging Sixties 1964-1970 </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John Campbell The Iron Lady John Murray and Anthony Sampson Who Runs This Place?: The Anatomy of Britain in the 21st Century </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Jeremy Paxman published a book on the First World War and he also made a documentary based on it, Great Britain's Great War </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Jonathan Powell's memoir about the Blair government is very entertaining, The New Machiavelli</a:t>
            </a:r>
          </a:p>
        </p:txBody>
      </p:sp>
    </p:spTree>
    <p:extLst>
      <p:ext uri="{BB962C8B-B14F-4D97-AF65-F5344CB8AC3E}">
        <p14:creationId xmlns:p14="http://schemas.microsoft.com/office/powerpoint/2010/main" val="2386986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762" y="1331640"/>
            <a:ext cx="6172200" cy="6034088"/>
          </a:xfrm>
        </p:spPr>
        <p:txBody>
          <a:bodyPr/>
          <a:lstStyle/>
          <a:p>
            <a:pPr marL="0" indent="0">
              <a:buNone/>
            </a:pPr>
            <a:r>
              <a:rPr lang="en-GB" sz="1200" b="1" dirty="0">
                <a:latin typeface="Calibri" panose="020F0502020204030204" pitchFamily="34" charset="0"/>
                <a:cs typeface="Calibri" panose="020F0502020204030204" pitchFamily="34" charset="0"/>
              </a:rPr>
              <a:t>Global Politics</a:t>
            </a:r>
            <a:r>
              <a:rPr lang="en-GB" sz="1200" dirty="0">
                <a:latin typeface="Calibri" panose="020F0502020204030204" pitchFamily="34" charset="0"/>
                <a:cs typeface="Calibri" panose="020F0502020204030204" pitchFamily="34" charset="0"/>
              </a:rPr>
              <a:t> Books</a:t>
            </a:r>
          </a:p>
          <a:p>
            <a:r>
              <a:rPr lang="en-GB" sz="1200" dirty="0">
                <a:latin typeface="Calibri" panose="020F0502020204030204" pitchFamily="34" charset="0"/>
                <a:cs typeface="Calibri" panose="020F0502020204030204" pitchFamily="34" charset="0"/>
              </a:rPr>
              <a:t>John Andrews, </a:t>
            </a:r>
            <a:r>
              <a:rPr lang="en-GB" sz="1200" i="1" dirty="0">
                <a:latin typeface="Calibri" panose="020F0502020204030204" pitchFamily="34" charset="0"/>
                <a:cs typeface="Calibri" panose="020F0502020204030204" pitchFamily="34" charset="0"/>
              </a:rPr>
              <a:t>The World in Conflict</a:t>
            </a:r>
            <a:r>
              <a:rPr lang="en-GB" sz="1200" dirty="0">
                <a:latin typeface="Calibri" panose="020F0502020204030204" pitchFamily="34" charset="0"/>
                <a:cs typeface="Calibri" panose="020F0502020204030204" pitchFamily="34" charset="0"/>
              </a:rPr>
              <a:t> – a consideration of the big questions about war and violence.  Why does it happen?  What forms does it take?  Where and how might future conflict happen?</a:t>
            </a:r>
          </a:p>
          <a:p>
            <a:r>
              <a:rPr lang="en-GB" sz="1200" dirty="0">
                <a:latin typeface="Calibri" panose="020F0502020204030204" pitchFamily="34" charset="0"/>
                <a:cs typeface="Calibri" panose="020F0502020204030204" pitchFamily="34" charset="0"/>
              </a:rPr>
              <a:t>Ha </a:t>
            </a:r>
            <a:r>
              <a:rPr lang="en-GB" sz="1200" dirty="0" err="1">
                <a:latin typeface="Calibri" panose="020F0502020204030204" pitchFamily="34" charset="0"/>
                <a:cs typeface="Calibri" panose="020F0502020204030204" pitchFamily="34" charset="0"/>
              </a:rPr>
              <a:t>Joon</a:t>
            </a:r>
            <a:r>
              <a:rPr lang="en-GB" sz="1200" dirty="0">
                <a:latin typeface="Calibri" panose="020F0502020204030204" pitchFamily="34" charset="0"/>
                <a:cs typeface="Calibri" panose="020F0502020204030204" pitchFamily="34" charset="0"/>
              </a:rPr>
              <a:t> Chang, </a:t>
            </a:r>
            <a:r>
              <a:rPr lang="en-GB" sz="1200" i="1" dirty="0">
                <a:latin typeface="Calibri" panose="020F0502020204030204" pitchFamily="34" charset="0"/>
                <a:cs typeface="Calibri" panose="020F0502020204030204" pitchFamily="34" charset="0"/>
              </a:rPr>
              <a:t>25 Things They Don’t Tell You About Capitalism</a:t>
            </a:r>
            <a:r>
              <a:rPr lang="en-GB" sz="1200" dirty="0">
                <a:latin typeface="Calibri" panose="020F0502020204030204" pitchFamily="34" charset="0"/>
                <a:cs typeface="Calibri" panose="020F0502020204030204" pitchFamily="34" charset="0"/>
              </a:rPr>
              <a:t> – Has the washing machine changed the world more than the internet?  Does the USA have the highest standard of living in the world?  Are people in poor countries more entrepreneurial than those in rich ones?  Chang answers these questions and many others in a way that engages and entertains.</a:t>
            </a:r>
          </a:p>
          <a:p>
            <a:r>
              <a:rPr lang="en-GB" sz="1200" dirty="0">
                <a:latin typeface="Calibri" panose="020F0502020204030204" pitchFamily="34" charset="0"/>
                <a:cs typeface="Calibri" panose="020F0502020204030204" pitchFamily="34" charset="0"/>
              </a:rPr>
              <a:t>Ha </a:t>
            </a:r>
            <a:r>
              <a:rPr lang="en-GB" sz="1200" dirty="0" err="1">
                <a:latin typeface="Calibri" panose="020F0502020204030204" pitchFamily="34" charset="0"/>
                <a:cs typeface="Calibri" panose="020F0502020204030204" pitchFamily="34" charset="0"/>
              </a:rPr>
              <a:t>Joon</a:t>
            </a:r>
            <a:r>
              <a:rPr lang="en-GB" sz="1200" dirty="0">
                <a:latin typeface="Calibri" panose="020F0502020204030204" pitchFamily="34" charset="0"/>
                <a:cs typeface="Calibri" panose="020F0502020204030204" pitchFamily="34" charset="0"/>
              </a:rPr>
              <a:t> Chang, </a:t>
            </a:r>
            <a:r>
              <a:rPr lang="en-GB" sz="1200" i="1" dirty="0">
                <a:latin typeface="Calibri" panose="020F0502020204030204" pitchFamily="34" charset="0"/>
                <a:cs typeface="Calibri" panose="020F0502020204030204" pitchFamily="34" charset="0"/>
              </a:rPr>
              <a:t>Kicking Away the Ladder – </a:t>
            </a:r>
            <a:r>
              <a:rPr lang="en-GB" sz="1200" dirty="0">
                <a:latin typeface="Calibri" panose="020F0502020204030204" pitchFamily="34" charset="0"/>
                <a:cs typeface="Calibri" panose="020F0502020204030204" pitchFamily="34" charset="0"/>
              </a:rPr>
              <a:t>Chang makes the provocative argument that developed countries are attempting to ‘kick away the ladder’ with which they climbed to the top, thereby preventing developing countries from adopting the policies that they themselves used. </a:t>
            </a:r>
          </a:p>
          <a:p>
            <a:r>
              <a:rPr lang="en-GB" sz="1200" dirty="0">
                <a:latin typeface="Calibri" panose="020F0502020204030204" pitchFamily="34" charset="0"/>
                <a:cs typeface="Calibri" panose="020F0502020204030204" pitchFamily="34" charset="0"/>
              </a:rPr>
              <a:t>Amy Chua, </a:t>
            </a:r>
            <a:r>
              <a:rPr lang="en-GB" sz="1200" i="1" dirty="0">
                <a:latin typeface="Calibri" panose="020F0502020204030204" pitchFamily="34" charset="0"/>
                <a:cs typeface="Calibri" panose="020F0502020204030204" pitchFamily="34" charset="0"/>
              </a:rPr>
              <a:t>World on Fire</a:t>
            </a:r>
            <a:r>
              <a:rPr lang="en-GB" sz="1200" dirty="0">
                <a:latin typeface="Calibri" panose="020F0502020204030204" pitchFamily="34" charset="0"/>
                <a:cs typeface="Calibri" panose="020F0502020204030204" pitchFamily="34" charset="0"/>
              </a:rPr>
              <a:t> - a World Bank economist argues that the global spread of free market economics creates tension and resentment which have led to a more dangerous and divided world</a:t>
            </a:r>
          </a:p>
          <a:p>
            <a:r>
              <a:rPr lang="en-GB" sz="1200" dirty="0">
                <a:latin typeface="Calibri" panose="020F0502020204030204" pitchFamily="34" charset="0"/>
                <a:cs typeface="Calibri" panose="020F0502020204030204" pitchFamily="34" charset="0"/>
              </a:rPr>
              <a:t>Thomas Friedman, </a:t>
            </a:r>
            <a:r>
              <a:rPr lang="en-GB" sz="1200" i="1" dirty="0">
                <a:latin typeface="Calibri" panose="020F0502020204030204" pitchFamily="34" charset="0"/>
                <a:cs typeface="Calibri" panose="020F0502020204030204" pitchFamily="34" charset="0"/>
              </a:rPr>
              <a:t>The World is Flat</a:t>
            </a:r>
            <a:r>
              <a:rPr lang="en-GB" sz="1200" dirty="0">
                <a:latin typeface="Calibri" panose="020F0502020204030204" pitchFamily="34" charset="0"/>
                <a:cs typeface="Calibri" panose="020F0502020204030204" pitchFamily="34" charset="0"/>
              </a:rPr>
              <a:t> – A powerful defence of the free market as the route to global prosperity and peace.  A good contrast with Amy Chua’s </a:t>
            </a:r>
            <a:r>
              <a:rPr lang="en-GB" sz="1200" i="1" dirty="0">
                <a:latin typeface="Calibri" panose="020F0502020204030204" pitchFamily="34" charset="0"/>
                <a:cs typeface="Calibri" panose="020F0502020204030204" pitchFamily="34" charset="0"/>
              </a:rPr>
              <a:t>World on Fire</a:t>
            </a:r>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Richard Haas, </a:t>
            </a:r>
            <a:r>
              <a:rPr lang="en-GB" sz="1200" i="1" dirty="0">
                <a:latin typeface="Calibri" panose="020F0502020204030204" pitchFamily="34" charset="0"/>
                <a:cs typeface="Calibri" panose="020F0502020204030204" pitchFamily="34" charset="0"/>
              </a:rPr>
              <a:t>A World in Disarray</a:t>
            </a:r>
            <a:r>
              <a:rPr lang="en-GB" sz="1200" dirty="0">
                <a:latin typeface="Calibri" panose="020F0502020204030204" pitchFamily="34" charset="0"/>
                <a:cs typeface="Calibri" panose="020F0502020204030204" pitchFamily="34" charset="0"/>
              </a:rPr>
              <a:t> – an interesting insight into contemporary politics by the president of UN’s Council on Foreign Relations: ‘These are no ordinary times.  It will not be business as usual in a world of disarray; as a result, it cannot be foreign policy as usual.’ </a:t>
            </a:r>
          </a:p>
          <a:p>
            <a:r>
              <a:rPr lang="en-GB" sz="1200" dirty="0">
                <a:latin typeface="Calibri" panose="020F0502020204030204" pitchFamily="34" charset="0"/>
                <a:cs typeface="Calibri" panose="020F0502020204030204" pitchFamily="34" charset="0"/>
              </a:rPr>
              <a:t>Henry Kissinger, </a:t>
            </a:r>
            <a:r>
              <a:rPr lang="en-GB" sz="1200" i="1" dirty="0">
                <a:latin typeface="Calibri" panose="020F0502020204030204" pitchFamily="34" charset="0"/>
                <a:cs typeface="Calibri" panose="020F0502020204030204" pitchFamily="34" charset="0"/>
              </a:rPr>
              <a:t>World Order</a:t>
            </a:r>
            <a:r>
              <a:rPr lang="en-GB" sz="1200" dirty="0">
                <a:latin typeface="Calibri" panose="020F0502020204030204" pitchFamily="34" charset="0"/>
                <a:cs typeface="Calibri" panose="020F0502020204030204" pitchFamily="34" charset="0"/>
              </a:rPr>
              <a:t> – the master of realpolitik defends a realist approach to managing world events</a:t>
            </a:r>
          </a:p>
          <a:p>
            <a:r>
              <a:rPr lang="en-GB" sz="1200" dirty="0">
                <a:latin typeface="Calibri" panose="020F0502020204030204" pitchFamily="34" charset="0"/>
                <a:cs typeface="Calibri" panose="020F0502020204030204" pitchFamily="34" charset="0"/>
              </a:rPr>
              <a:t>Tim Marshall, </a:t>
            </a:r>
            <a:r>
              <a:rPr lang="en-GB" sz="1200" i="1" dirty="0">
                <a:latin typeface="Calibri" panose="020F0502020204030204" pitchFamily="34" charset="0"/>
                <a:cs typeface="Calibri" panose="020F0502020204030204" pitchFamily="34" charset="0"/>
              </a:rPr>
              <a:t>Prisoners of Geography</a:t>
            </a:r>
            <a:r>
              <a:rPr lang="en-GB" sz="1200" dirty="0">
                <a:latin typeface="Calibri" panose="020F0502020204030204" pitchFamily="34" charset="0"/>
                <a:cs typeface="Calibri" panose="020F0502020204030204" pitchFamily="34" charset="0"/>
              </a:rPr>
              <a:t> –  an examination of how far a nation state’s foreign policy is determined by its geographical location.  Through a series of case studies of individual countries, Marshall considers the extent to which world leaders are prisoners of their own geography or whether they are free to determine their own foreign policy. </a:t>
            </a:r>
          </a:p>
          <a:p>
            <a:r>
              <a:rPr lang="en-GB" sz="1200" dirty="0">
                <a:latin typeface="Calibri" panose="020F0502020204030204" pitchFamily="34" charset="0"/>
                <a:cs typeface="Calibri" panose="020F0502020204030204" pitchFamily="34" charset="0"/>
              </a:rPr>
              <a:t>Douglas Murray, </a:t>
            </a:r>
            <a:r>
              <a:rPr lang="en-GB" sz="1200" i="1" dirty="0">
                <a:latin typeface="Calibri" panose="020F0502020204030204" pitchFamily="34" charset="0"/>
                <a:cs typeface="Calibri" panose="020F0502020204030204" pitchFamily="34" charset="0"/>
              </a:rPr>
              <a:t>The Strange Death of Europe</a:t>
            </a:r>
            <a:r>
              <a:rPr lang="en-GB" sz="1200" dirty="0">
                <a:latin typeface="Calibri" panose="020F0502020204030204" pitchFamily="34" charset="0"/>
                <a:cs typeface="Calibri" panose="020F0502020204030204" pitchFamily="34" charset="0"/>
              </a:rPr>
              <a:t>: </a:t>
            </a:r>
            <a:r>
              <a:rPr lang="en-GB" sz="1200" i="1" dirty="0">
                <a:latin typeface="Calibri" panose="020F0502020204030204" pitchFamily="34" charset="0"/>
                <a:cs typeface="Calibri" panose="020F0502020204030204" pitchFamily="34" charset="0"/>
              </a:rPr>
              <a:t>Immigration, Identity and Islam</a:t>
            </a:r>
            <a:r>
              <a:rPr lang="en-GB" sz="1200" dirty="0">
                <a:latin typeface="Calibri" panose="020F0502020204030204" pitchFamily="34" charset="0"/>
                <a:cs typeface="Calibri" panose="020F0502020204030204" pitchFamily="34" charset="0"/>
              </a:rPr>
              <a:t> – Murray views Europe as a continent bent on destroying its traditional culture through declining birth rates, acceptance of mass immigration and cultivated disgust and self hatred.  Controversial.</a:t>
            </a:r>
          </a:p>
          <a:p>
            <a:r>
              <a:rPr lang="en-GB" sz="1200" dirty="0">
                <a:latin typeface="Calibri" panose="020F0502020204030204" pitchFamily="34" charset="0"/>
                <a:cs typeface="Calibri" panose="020F0502020204030204" pitchFamily="34" charset="0"/>
              </a:rPr>
              <a:t>Tim Shipman, </a:t>
            </a:r>
            <a:r>
              <a:rPr lang="en-GB" sz="1200" i="1" dirty="0">
                <a:latin typeface="Calibri" panose="020F0502020204030204" pitchFamily="34" charset="0"/>
                <a:cs typeface="Calibri" panose="020F0502020204030204" pitchFamily="34" charset="0"/>
              </a:rPr>
              <a:t>All Out War: The Full Story of how </a:t>
            </a:r>
            <a:r>
              <a:rPr lang="en-GB" sz="1200" i="1" dirty="0" err="1">
                <a:latin typeface="Calibri" panose="020F0502020204030204" pitchFamily="34" charset="0"/>
                <a:cs typeface="Calibri" panose="020F0502020204030204" pitchFamily="34" charset="0"/>
              </a:rPr>
              <a:t>Brexit</a:t>
            </a:r>
            <a:r>
              <a:rPr lang="en-GB" sz="1200" i="1" dirty="0">
                <a:latin typeface="Calibri" panose="020F0502020204030204" pitchFamily="34" charset="0"/>
                <a:cs typeface="Calibri" panose="020F0502020204030204" pitchFamily="34" charset="0"/>
              </a:rPr>
              <a:t> Sank Britain’s Political Class</a:t>
            </a:r>
            <a:r>
              <a:rPr lang="en-GB" sz="1200" dirty="0">
                <a:latin typeface="Calibri" panose="020F0502020204030204" pitchFamily="34" charset="0"/>
                <a:cs typeface="Calibri" panose="020F0502020204030204" pitchFamily="34" charset="0"/>
              </a:rPr>
              <a:t> – a well written account of how and why Britain voted to leave the EU.</a:t>
            </a:r>
            <a:r>
              <a:rPr lang="en-GB" sz="1200" i="1" dirty="0">
                <a:latin typeface="Calibri" panose="020F0502020204030204" pitchFamily="34" charset="0"/>
                <a:cs typeface="Calibri" panose="020F0502020204030204" pitchFamily="34" charset="0"/>
              </a:rPr>
              <a:t> </a:t>
            </a:r>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Joseph </a:t>
            </a:r>
            <a:r>
              <a:rPr lang="en-GB" sz="1200" dirty="0" err="1">
                <a:latin typeface="Calibri" panose="020F0502020204030204" pitchFamily="34" charset="0"/>
                <a:cs typeface="Calibri" panose="020F0502020204030204" pitchFamily="34" charset="0"/>
              </a:rPr>
              <a:t>Stiglitz</a:t>
            </a:r>
            <a:r>
              <a:rPr lang="en-GB" sz="1200" dirty="0">
                <a:latin typeface="Calibri" panose="020F0502020204030204" pitchFamily="34" charset="0"/>
                <a:cs typeface="Calibri" panose="020F0502020204030204" pitchFamily="34" charset="0"/>
              </a:rPr>
              <a:t>, </a:t>
            </a:r>
            <a:r>
              <a:rPr lang="en-GB" sz="1200" i="1" dirty="0">
                <a:latin typeface="Calibri" panose="020F0502020204030204" pitchFamily="34" charset="0"/>
                <a:cs typeface="Calibri" panose="020F0502020204030204" pitchFamily="34" charset="0"/>
              </a:rPr>
              <a:t>Globalisation and its Discontents</a:t>
            </a:r>
            <a:r>
              <a:rPr lang="en-GB" sz="1200" dirty="0">
                <a:latin typeface="Calibri" panose="020F0502020204030204" pitchFamily="34" charset="0"/>
                <a:cs typeface="Calibri" panose="020F0502020204030204" pitchFamily="34" charset="0"/>
              </a:rPr>
              <a:t> – the former World Bank vice president condemns the neo-liberal Washington consensus with the zeal of a convert</a:t>
            </a:r>
          </a:p>
          <a:p>
            <a:r>
              <a:rPr lang="en-GB" sz="1200" dirty="0">
                <a:latin typeface="Calibri" panose="020F0502020204030204" pitchFamily="34" charset="0"/>
                <a:cs typeface="Calibri" panose="020F0502020204030204" pitchFamily="34" charset="0"/>
              </a:rPr>
              <a:t>Guy </a:t>
            </a:r>
            <a:r>
              <a:rPr lang="en-GB" sz="1200" dirty="0" err="1">
                <a:latin typeface="Calibri" panose="020F0502020204030204" pitchFamily="34" charset="0"/>
                <a:cs typeface="Calibri" panose="020F0502020204030204" pitchFamily="34" charset="0"/>
              </a:rPr>
              <a:t>Verhofstadt</a:t>
            </a:r>
            <a:r>
              <a:rPr lang="en-GB" sz="1200" dirty="0">
                <a:latin typeface="Calibri" panose="020F0502020204030204" pitchFamily="34" charset="0"/>
                <a:cs typeface="Calibri" panose="020F0502020204030204" pitchFamily="34" charset="0"/>
              </a:rPr>
              <a:t>,</a:t>
            </a:r>
            <a:r>
              <a:rPr lang="en-GB" sz="1200" i="1" dirty="0">
                <a:latin typeface="Calibri" panose="020F0502020204030204" pitchFamily="34" charset="0"/>
                <a:cs typeface="Calibri" panose="020F0502020204030204" pitchFamily="34" charset="0"/>
              </a:rPr>
              <a:t> Europe’s Last Chance</a:t>
            </a:r>
            <a:r>
              <a:rPr lang="en-GB" sz="1200" dirty="0">
                <a:latin typeface="Calibri" panose="020F0502020204030204" pitchFamily="34" charset="0"/>
                <a:cs typeface="Calibri" panose="020F0502020204030204" pitchFamily="34" charset="0"/>
              </a:rPr>
              <a:t> – an endorsement of closer European integration</a:t>
            </a:r>
          </a:p>
          <a:p>
            <a:pPr marL="0" indent="0">
              <a:buNone/>
            </a:pPr>
            <a:endParaRPr lang="en-GB" sz="1200" dirty="0">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3844801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CEDFC04-3640-4B90-B238-D8677D96E512}"/>
              </a:ext>
            </a:extLst>
          </p:cNvPr>
          <p:cNvSpPr>
            <a:spLocks noGrp="1"/>
          </p:cNvSpPr>
          <p:nvPr>
            <p:ph type="title"/>
          </p:nvPr>
        </p:nvSpPr>
        <p:spPr>
          <a:xfrm>
            <a:off x="342900" y="107950"/>
            <a:ext cx="6172200" cy="388938"/>
          </a:xfrm>
        </p:spPr>
        <p:txBody>
          <a:bodyPr/>
          <a:lstStyle/>
          <a:p>
            <a:r>
              <a:rPr lang="en-GB" altLang="en-US" sz="1400" u="sng" dirty="0">
                <a:latin typeface="Calibri"/>
                <a:cs typeface="Calibri"/>
              </a:rPr>
              <a:t>Induction Tasks</a:t>
            </a:r>
          </a:p>
        </p:txBody>
      </p:sp>
      <p:sp>
        <p:nvSpPr>
          <p:cNvPr id="4" name="Rounded Rectangle 3">
            <a:extLst>
              <a:ext uri="{FF2B5EF4-FFF2-40B4-BE49-F238E27FC236}">
                <a16:creationId xmlns:a16="http://schemas.microsoft.com/office/drawing/2014/main" id="{7A66EEFE-AEA4-492C-B70D-8C53216B5D96}"/>
              </a:ext>
            </a:extLst>
          </p:cNvPr>
          <p:cNvSpPr/>
          <p:nvPr/>
        </p:nvSpPr>
        <p:spPr>
          <a:xfrm>
            <a:off x="307975" y="1547813"/>
            <a:ext cx="6408738" cy="10795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400" u="sng" dirty="0">
                <a:solidFill>
                  <a:schemeClr val="tx1"/>
                </a:solidFill>
                <a:latin typeface="Calibri"/>
                <a:cs typeface="Calibri"/>
              </a:rPr>
              <a:t>1. The History of Parliament</a:t>
            </a:r>
          </a:p>
          <a:p>
            <a:pPr algn="ctr">
              <a:defRPr/>
            </a:pPr>
            <a:endParaRPr lang="en-GB" sz="1000" u="sng"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Read page 4-5 in the booklet.</a:t>
            </a:r>
          </a:p>
          <a:p>
            <a:pPr marL="171450" indent="-171450">
              <a:buFont typeface="Arial" panose="020B0604020202020204" pitchFamily="34" charset="0"/>
              <a:buChar char="•"/>
              <a:defRPr/>
            </a:pPr>
            <a:r>
              <a:rPr lang="en-GB" sz="1200" dirty="0">
                <a:solidFill>
                  <a:schemeClr val="tx1"/>
                </a:solidFill>
                <a:latin typeface="Calibri"/>
                <a:cs typeface="Calibri"/>
              </a:rPr>
              <a:t>Visit </a:t>
            </a:r>
            <a:r>
              <a:rPr lang="en-GB" sz="1200" dirty="0">
                <a:solidFill>
                  <a:schemeClr val="tx1"/>
                </a:solidFill>
                <a:latin typeface="Calibri"/>
                <a:cs typeface="Calibri"/>
                <a:hlinkClick r:id="rId3"/>
              </a:rPr>
              <a:t>www.parliament.uk/housesofhistory</a:t>
            </a:r>
            <a:endParaRPr lang="en-GB" sz="1200"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Create a timeline to illustrate the ‘Journey to Democracy’.</a:t>
            </a:r>
          </a:p>
        </p:txBody>
      </p:sp>
      <p:sp>
        <p:nvSpPr>
          <p:cNvPr id="13316" name="TextBox 4">
            <a:extLst>
              <a:ext uri="{FF2B5EF4-FFF2-40B4-BE49-F238E27FC236}">
                <a16:creationId xmlns:a16="http://schemas.microsoft.com/office/drawing/2014/main" id="{43CEEB92-7E22-4068-8C85-315E85E39AF0}"/>
              </a:ext>
            </a:extLst>
          </p:cNvPr>
          <p:cNvSpPr txBox="1">
            <a:spLocks noChangeArrowheads="1"/>
          </p:cNvSpPr>
          <p:nvPr/>
        </p:nvSpPr>
        <p:spPr bwMode="auto">
          <a:xfrm>
            <a:off x="364604" y="588203"/>
            <a:ext cx="6207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200" u="sng" dirty="0">
                <a:latin typeface="Calibri"/>
                <a:cs typeface="Calibri"/>
              </a:rPr>
              <a:t>TASK 1:</a:t>
            </a:r>
            <a:r>
              <a:rPr lang="en-GB" altLang="en-US" sz="1200" dirty="0">
                <a:latin typeface="Calibri"/>
                <a:cs typeface="Calibri"/>
              </a:rPr>
              <a:t> complete the following activities. You will need to start with the booklet ‘Parliament Find Your Way’. Read the relevant pages in this booklet and then complete the following tasks.</a:t>
            </a:r>
          </a:p>
        </p:txBody>
      </p:sp>
      <p:sp>
        <p:nvSpPr>
          <p:cNvPr id="6" name="Rounded Rectangle 5">
            <a:extLst>
              <a:ext uri="{FF2B5EF4-FFF2-40B4-BE49-F238E27FC236}">
                <a16:creationId xmlns:a16="http://schemas.microsoft.com/office/drawing/2014/main" id="{E04065C3-6E6F-496C-ACAE-ED44CD55625F}"/>
              </a:ext>
            </a:extLst>
          </p:cNvPr>
          <p:cNvSpPr/>
          <p:nvPr/>
        </p:nvSpPr>
        <p:spPr>
          <a:xfrm>
            <a:off x="333375" y="2700338"/>
            <a:ext cx="6408738" cy="38163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400" u="sng" dirty="0">
                <a:solidFill>
                  <a:schemeClr val="tx1"/>
                </a:solidFill>
                <a:latin typeface="Calibri"/>
                <a:cs typeface="Calibri"/>
              </a:rPr>
              <a:t>2. Democracy</a:t>
            </a:r>
          </a:p>
          <a:p>
            <a:pPr algn="ctr">
              <a:defRPr/>
            </a:pPr>
            <a:endParaRPr lang="en-GB" sz="1000" u="sng"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Read page 6-7 in the booklet.</a:t>
            </a:r>
          </a:p>
          <a:p>
            <a:pPr marL="171450" indent="-171450">
              <a:buFont typeface="Arial" panose="020B0604020202020204" pitchFamily="34" charset="0"/>
              <a:buChar char="•"/>
              <a:defRPr/>
            </a:pPr>
            <a:r>
              <a:rPr lang="en-GB" sz="1200" dirty="0">
                <a:solidFill>
                  <a:schemeClr val="tx1"/>
                </a:solidFill>
                <a:latin typeface="Calibri"/>
                <a:cs typeface="Calibri"/>
              </a:rPr>
              <a:t>Write a definition for the following words:</a:t>
            </a:r>
          </a:p>
          <a:p>
            <a:pPr marL="628650" lvl="1" indent="-171450">
              <a:buFont typeface="Wingdings" panose="05000000000000000000" pitchFamily="2" charset="2"/>
              <a:buChar char="v"/>
              <a:defRPr/>
            </a:pPr>
            <a:r>
              <a:rPr lang="en-GB" sz="1200" dirty="0">
                <a:solidFill>
                  <a:schemeClr val="tx1"/>
                </a:solidFill>
                <a:latin typeface="Calibri"/>
                <a:cs typeface="Calibri"/>
              </a:rPr>
              <a:t>Democracy</a:t>
            </a:r>
          </a:p>
          <a:p>
            <a:pPr marL="628650" lvl="1" indent="-171450">
              <a:buFont typeface="Wingdings" panose="05000000000000000000" pitchFamily="2" charset="2"/>
              <a:buChar char="v"/>
              <a:defRPr/>
            </a:pPr>
            <a:r>
              <a:rPr lang="en-GB" sz="1200" dirty="0">
                <a:solidFill>
                  <a:schemeClr val="tx1"/>
                </a:solidFill>
                <a:latin typeface="Calibri"/>
                <a:cs typeface="Calibri"/>
              </a:rPr>
              <a:t>Representative democracy</a:t>
            </a:r>
          </a:p>
          <a:p>
            <a:pPr marL="628650" lvl="1" indent="-171450">
              <a:buFont typeface="Wingdings" panose="05000000000000000000" pitchFamily="2" charset="2"/>
              <a:buChar char="v"/>
              <a:defRPr/>
            </a:pPr>
            <a:r>
              <a:rPr lang="en-GB" sz="1200" dirty="0">
                <a:solidFill>
                  <a:schemeClr val="tx1"/>
                </a:solidFill>
                <a:latin typeface="Calibri"/>
                <a:cs typeface="Calibri"/>
              </a:rPr>
              <a:t>Direct Democracy</a:t>
            </a:r>
          </a:p>
          <a:p>
            <a:pPr marL="628650" lvl="1" indent="-171450">
              <a:buFont typeface="Wingdings" panose="05000000000000000000" pitchFamily="2" charset="2"/>
              <a:buChar char="v"/>
              <a:defRPr/>
            </a:pPr>
            <a:r>
              <a:rPr lang="en-GB" sz="1200" dirty="0">
                <a:solidFill>
                  <a:schemeClr val="tx1"/>
                </a:solidFill>
                <a:latin typeface="Calibri"/>
                <a:cs typeface="Calibri"/>
              </a:rPr>
              <a:t>Politics</a:t>
            </a:r>
          </a:p>
          <a:p>
            <a:pPr marL="628650" lvl="1" indent="-171450">
              <a:buFont typeface="Wingdings" panose="05000000000000000000" pitchFamily="2" charset="2"/>
              <a:buChar char="v"/>
              <a:defRPr/>
            </a:pPr>
            <a:r>
              <a:rPr lang="en-GB" sz="1200" dirty="0">
                <a:solidFill>
                  <a:schemeClr val="tx1"/>
                </a:solidFill>
                <a:latin typeface="Calibri"/>
                <a:cs typeface="Calibri"/>
              </a:rPr>
              <a:t>Dictatorship</a:t>
            </a:r>
          </a:p>
          <a:p>
            <a:pPr marL="628650" lvl="1" indent="-171450">
              <a:buFont typeface="Wingdings" panose="05000000000000000000" pitchFamily="2" charset="2"/>
              <a:buChar char="v"/>
              <a:defRPr/>
            </a:pPr>
            <a:r>
              <a:rPr lang="en-GB" sz="1200" dirty="0">
                <a:solidFill>
                  <a:schemeClr val="tx1"/>
                </a:solidFill>
                <a:latin typeface="Calibri"/>
                <a:cs typeface="Calibri"/>
              </a:rPr>
              <a:t>Suffrage</a:t>
            </a:r>
          </a:p>
          <a:p>
            <a:pPr marL="628650" lvl="1" indent="-171450">
              <a:buFont typeface="Wingdings" panose="05000000000000000000" pitchFamily="2" charset="2"/>
              <a:buChar char="v"/>
              <a:defRPr/>
            </a:pPr>
            <a:r>
              <a:rPr lang="en-GB" sz="1200" dirty="0">
                <a:solidFill>
                  <a:schemeClr val="tx1"/>
                </a:solidFill>
                <a:latin typeface="Calibri"/>
                <a:cs typeface="Calibri"/>
              </a:rPr>
              <a:t>Franchise</a:t>
            </a:r>
          </a:p>
          <a:p>
            <a:pPr marL="171450" indent="-171450">
              <a:buFont typeface="Arial" panose="020B0604020202020204" pitchFamily="34" charset="0"/>
              <a:buChar char="•"/>
              <a:defRPr/>
            </a:pPr>
            <a:r>
              <a:rPr lang="en-GB" sz="1200" dirty="0">
                <a:solidFill>
                  <a:schemeClr val="tx1"/>
                </a:solidFill>
                <a:latin typeface="Calibri"/>
                <a:cs typeface="Calibri"/>
              </a:rPr>
              <a:t>Watch ‘Democracy? You Decide’: </a:t>
            </a:r>
            <a:r>
              <a:rPr lang="en-GB" sz="1200" dirty="0">
                <a:solidFill>
                  <a:schemeClr val="tx1"/>
                </a:solidFill>
                <a:latin typeface="Calibri"/>
                <a:cs typeface="Calibri"/>
                <a:hlinkClick r:id="rId4"/>
              </a:rPr>
              <a:t>http://www.parliament.uk/education/teaching-resources-lesson-plans/democracy-parliament-and-government-video/you-decide-video/</a:t>
            </a:r>
            <a:endParaRPr lang="en-GB" sz="1200"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Answer the following question:</a:t>
            </a:r>
          </a:p>
          <a:p>
            <a:pPr marL="628650" lvl="1" indent="-171450">
              <a:buFont typeface="Wingdings" panose="05000000000000000000" pitchFamily="2" charset="2"/>
              <a:buChar char="v"/>
              <a:defRPr/>
            </a:pPr>
            <a:r>
              <a:rPr lang="en-GB" sz="1200" dirty="0">
                <a:solidFill>
                  <a:schemeClr val="tx1"/>
                </a:solidFill>
                <a:latin typeface="Calibri"/>
                <a:cs typeface="Calibri"/>
              </a:rPr>
              <a:t>What would the UK be like if we didn’t live in a democracy?</a:t>
            </a:r>
          </a:p>
          <a:p>
            <a:pPr marL="628650" lvl="1" indent="-171450">
              <a:buFont typeface="Wingdings" panose="05000000000000000000" pitchFamily="2" charset="2"/>
              <a:buChar char="v"/>
              <a:defRPr/>
            </a:pPr>
            <a:r>
              <a:rPr lang="en-GB" sz="1200" dirty="0">
                <a:solidFill>
                  <a:schemeClr val="tx1"/>
                </a:solidFill>
                <a:latin typeface="Calibri"/>
                <a:cs typeface="Calibri"/>
              </a:rPr>
              <a:t>What are the strengths and weaknesses of the UK system of democracy?</a:t>
            </a:r>
          </a:p>
          <a:p>
            <a:pPr marL="628650" lvl="1" indent="-171450">
              <a:buFont typeface="Wingdings" panose="05000000000000000000" pitchFamily="2" charset="2"/>
              <a:buChar char="v"/>
              <a:defRPr/>
            </a:pPr>
            <a:r>
              <a:rPr lang="en-GB" sz="1200" dirty="0">
                <a:solidFill>
                  <a:schemeClr val="tx1"/>
                </a:solidFill>
                <a:latin typeface="Calibri"/>
                <a:cs typeface="Calibri"/>
              </a:rPr>
              <a:t>What other options are there and where are they in place right now?</a:t>
            </a:r>
          </a:p>
          <a:p>
            <a:pPr>
              <a:defRPr/>
            </a:pPr>
            <a:endParaRPr lang="en-GB" sz="1200" dirty="0">
              <a:solidFill>
                <a:schemeClr val="tx1"/>
              </a:solidFill>
              <a:latin typeface="Calibri"/>
              <a:cs typeface="Calibri"/>
            </a:endParaRPr>
          </a:p>
          <a:p>
            <a:pPr>
              <a:defRPr/>
            </a:pPr>
            <a:endParaRPr lang="en-GB" sz="1200" dirty="0">
              <a:solidFill>
                <a:schemeClr val="tx1"/>
              </a:solidFill>
              <a:latin typeface="Calibri"/>
              <a:cs typeface="Calibri"/>
            </a:endParaRPr>
          </a:p>
        </p:txBody>
      </p:sp>
      <p:sp>
        <p:nvSpPr>
          <p:cNvPr id="7" name="Rounded Rectangle 6">
            <a:extLst>
              <a:ext uri="{FF2B5EF4-FFF2-40B4-BE49-F238E27FC236}">
                <a16:creationId xmlns:a16="http://schemas.microsoft.com/office/drawing/2014/main" id="{FD650718-83C4-47CC-88BD-21F3E078CC5B}"/>
              </a:ext>
            </a:extLst>
          </p:cNvPr>
          <p:cNvSpPr/>
          <p:nvPr/>
        </p:nvSpPr>
        <p:spPr>
          <a:xfrm>
            <a:off x="333375" y="6588125"/>
            <a:ext cx="6408738" cy="23764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400" u="sng" dirty="0">
                <a:solidFill>
                  <a:schemeClr val="tx1"/>
                </a:solidFill>
                <a:latin typeface="Calibri"/>
                <a:cs typeface="Calibri"/>
              </a:rPr>
              <a:t>3. The Constitution</a:t>
            </a:r>
          </a:p>
          <a:p>
            <a:pPr algn="ctr">
              <a:defRPr/>
            </a:pPr>
            <a:endParaRPr lang="en-GB" sz="1000" u="sng"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Read page 8-9 in the booklet.</a:t>
            </a:r>
          </a:p>
          <a:p>
            <a:pPr marL="171450" indent="-171450">
              <a:buFont typeface="Arial" panose="020B0604020202020204" pitchFamily="34" charset="0"/>
              <a:buChar char="•"/>
              <a:defRPr/>
            </a:pPr>
            <a:r>
              <a:rPr lang="en-GB" sz="1200" dirty="0">
                <a:solidFill>
                  <a:schemeClr val="tx1"/>
                </a:solidFill>
                <a:latin typeface="Calibri"/>
                <a:cs typeface="Calibri"/>
              </a:rPr>
              <a:t>Write a definition of the following words:</a:t>
            </a:r>
          </a:p>
          <a:p>
            <a:pPr marL="628650" lvl="1" indent="-171450">
              <a:buFont typeface="Wingdings" panose="05000000000000000000" pitchFamily="2" charset="2"/>
              <a:buChar char="v"/>
              <a:defRPr/>
            </a:pPr>
            <a:r>
              <a:rPr lang="en-GB" sz="1200" dirty="0">
                <a:solidFill>
                  <a:schemeClr val="tx1"/>
                </a:solidFill>
                <a:latin typeface="Calibri"/>
                <a:cs typeface="Calibri"/>
              </a:rPr>
              <a:t>Constitution</a:t>
            </a:r>
          </a:p>
          <a:p>
            <a:pPr marL="628650" lvl="1" indent="-171450">
              <a:buFont typeface="Wingdings" panose="05000000000000000000" pitchFamily="2" charset="2"/>
              <a:buChar char="v"/>
              <a:defRPr/>
            </a:pPr>
            <a:r>
              <a:rPr lang="en-GB" sz="1200" dirty="0">
                <a:solidFill>
                  <a:schemeClr val="tx1"/>
                </a:solidFill>
                <a:latin typeface="Calibri"/>
                <a:cs typeface="Calibri"/>
              </a:rPr>
              <a:t>Uncodified constitution</a:t>
            </a:r>
          </a:p>
          <a:p>
            <a:pPr marL="628650" lvl="1" indent="-171450">
              <a:buFont typeface="Wingdings" panose="05000000000000000000" pitchFamily="2" charset="2"/>
              <a:buChar char="v"/>
              <a:defRPr/>
            </a:pPr>
            <a:r>
              <a:rPr lang="en-GB" sz="1200" dirty="0">
                <a:solidFill>
                  <a:schemeClr val="tx1"/>
                </a:solidFill>
                <a:latin typeface="Calibri"/>
                <a:cs typeface="Calibri"/>
              </a:rPr>
              <a:t>Codified constitution</a:t>
            </a:r>
          </a:p>
          <a:p>
            <a:pPr marL="628650" lvl="1" indent="-171450">
              <a:buFont typeface="Wingdings" panose="05000000000000000000" pitchFamily="2" charset="2"/>
              <a:buChar char="v"/>
              <a:defRPr/>
            </a:pPr>
            <a:r>
              <a:rPr lang="en-GB" sz="1200" dirty="0">
                <a:solidFill>
                  <a:schemeClr val="tx1"/>
                </a:solidFill>
                <a:latin typeface="Calibri"/>
                <a:cs typeface="Calibri"/>
              </a:rPr>
              <a:t>Parliamentary sovereignty</a:t>
            </a:r>
          </a:p>
          <a:p>
            <a:pPr marL="628650" lvl="1" indent="-171450">
              <a:buFont typeface="Wingdings" panose="05000000000000000000" pitchFamily="2" charset="2"/>
              <a:buChar char="v"/>
              <a:defRPr/>
            </a:pPr>
            <a:r>
              <a:rPr lang="en-GB" sz="1200" dirty="0">
                <a:solidFill>
                  <a:schemeClr val="tx1"/>
                </a:solidFill>
                <a:latin typeface="Calibri"/>
                <a:cs typeface="Calibri"/>
              </a:rPr>
              <a:t>Devolution</a:t>
            </a:r>
          </a:p>
          <a:p>
            <a:pPr marL="628650" lvl="1" indent="-171450">
              <a:buFont typeface="Wingdings" panose="05000000000000000000" pitchFamily="2" charset="2"/>
              <a:buChar char="v"/>
              <a:defRPr/>
            </a:pPr>
            <a:r>
              <a:rPr lang="en-GB" sz="1200" dirty="0">
                <a:solidFill>
                  <a:schemeClr val="tx1"/>
                </a:solidFill>
                <a:latin typeface="Calibri"/>
                <a:cs typeface="Calibri"/>
              </a:rPr>
              <a:t>The Human Rights Act</a:t>
            </a:r>
          </a:p>
          <a:p>
            <a:pPr marL="628650" lvl="1" indent="-171450">
              <a:buFont typeface="Wingdings" panose="05000000000000000000" pitchFamily="2" charset="2"/>
              <a:buChar char="v"/>
              <a:defRPr/>
            </a:pPr>
            <a:r>
              <a:rPr lang="en-GB" sz="1200" dirty="0">
                <a:solidFill>
                  <a:schemeClr val="tx1"/>
                </a:solidFill>
                <a:latin typeface="Calibri"/>
                <a:cs typeface="Calibri"/>
              </a:rPr>
              <a:t>The European Union</a:t>
            </a:r>
          </a:p>
          <a:p>
            <a:pPr marL="628650" lvl="1" indent="-171450">
              <a:buFont typeface="Wingdings" panose="05000000000000000000" pitchFamily="2" charset="2"/>
              <a:buChar char="v"/>
              <a:defRPr/>
            </a:pPr>
            <a:r>
              <a:rPr lang="en-GB" sz="1200" dirty="0">
                <a:solidFill>
                  <a:schemeClr val="tx1"/>
                </a:solidFill>
                <a:latin typeface="Calibri"/>
                <a:cs typeface="Calibri"/>
              </a:rPr>
              <a:t>The UK Supreme Court</a:t>
            </a:r>
          </a:p>
          <a:p>
            <a:pPr>
              <a:defRPr/>
            </a:pPr>
            <a:r>
              <a:rPr lang="en-GB" sz="1200" dirty="0">
                <a:solidFill>
                  <a:schemeClr val="tx1"/>
                </a:solidFill>
                <a:latin typeface="Calibri"/>
                <a:cs typeface="Calibri"/>
              </a:rPr>
              <a:t>	</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3F7372E-B04A-4B1A-A06A-38451C69228B}"/>
              </a:ext>
            </a:extLst>
          </p:cNvPr>
          <p:cNvSpPr/>
          <p:nvPr/>
        </p:nvSpPr>
        <p:spPr>
          <a:xfrm>
            <a:off x="333375" y="179388"/>
            <a:ext cx="6408738" cy="259238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400" u="sng" dirty="0">
                <a:solidFill>
                  <a:schemeClr val="tx1"/>
                </a:solidFill>
                <a:latin typeface="Calibri"/>
                <a:cs typeface="Calibri"/>
              </a:rPr>
              <a:t>4. The constitution: The EU</a:t>
            </a:r>
          </a:p>
          <a:p>
            <a:pPr algn="ctr">
              <a:defRPr/>
            </a:pPr>
            <a:endParaRPr lang="en-GB" sz="1000" u="sng"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Read page 10-11 in the booklet.</a:t>
            </a:r>
          </a:p>
          <a:p>
            <a:pPr marL="171450" indent="-171450">
              <a:buFont typeface="Arial" panose="020B0604020202020204" pitchFamily="34" charset="0"/>
              <a:buChar char="•"/>
              <a:defRPr/>
            </a:pPr>
            <a:r>
              <a:rPr lang="en-GB" sz="1200" dirty="0">
                <a:solidFill>
                  <a:schemeClr val="tx1"/>
                </a:solidFill>
                <a:latin typeface="Calibri"/>
                <a:cs typeface="Calibri"/>
              </a:rPr>
              <a:t>Visit </a:t>
            </a:r>
            <a:r>
              <a:rPr lang="en-GB" sz="1200" dirty="0">
                <a:solidFill>
                  <a:schemeClr val="tx1"/>
                </a:solidFill>
                <a:latin typeface="Calibri"/>
                <a:cs typeface="Calibri"/>
                <a:hlinkClick r:id="rId3"/>
              </a:rPr>
              <a:t>http://Europa.eu</a:t>
            </a:r>
            <a:endParaRPr lang="en-GB" sz="1200"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Use your research to answer the following question:</a:t>
            </a:r>
          </a:p>
          <a:p>
            <a:pPr marL="628650" lvl="1" indent="-171450">
              <a:buFont typeface="Wingdings" panose="05000000000000000000" pitchFamily="2" charset="2"/>
              <a:buChar char="v"/>
              <a:defRPr/>
            </a:pPr>
            <a:r>
              <a:rPr lang="en-GB" sz="1200" dirty="0">
                <a:solidFill>
                  <a:schemeClr val="tx1"/>
                </a:solidFill>
                <a:latin typeface="Calibri"/>
                <a:cs typeface="Calibri"/>
              </a:rPr>
              <a:t>In what areas can the EU make laws that the UK has to follow?</a:t>
            </a:r>
          </a:p>
          <a:p>
            <a:pPr marL="628650" lvl="1" indent="-171450">
              <a:buFont typeface="Wingdings" panose="05000000000000000000" pitchFamily="2" charset="2"/>
              <a:buChar char="v"/>
              <a:defRPr/>
            </a:pPr>
            <a:r>
              <a:rPr lang="en-GB" sz="1200" dirty="0">
                <a:solidFill>
                  <a:schemeClr val="tx1"/>
                </a:solidFill>
                <a:latin typeface="Calibri"/>
                <a:cs typeface="Calibri"/>
              </a:rPr>
              <a:t>What happened if there is conflict between EU law and UK law?</a:t>
            </a:r>
          </a:p>
          <a:p>
            <a:pPr marL="628650" lvl="1" indent="-171450">
              <a:buFont typeface="Wingdings" panose="05000000000000000000" pitchFamily="2" charset="2"/>
              <a:buChar char="v"/>
              <a:defRPr/>
            </a:pPr>
            <a:r>
              <a:rPr lang="en-GB" sz="1200" dirty="0">
                <a:solidFill>
                  <a:schemeClr val="tx1"/>
                </a:solidFill>
                <a:latin typeface="Calibri"/>
                <a:cs typeface="Calibri"/>
              </a:rPr>
              <a:t>Provide an example of where EU and UK law has conflicted – what was the outcome?</a:t>
            </a:r>
          </a:p>
          <a:p>
            <a:pPr marL="171450" indent="-171450">
              <a:buFont typeface="Arial" panose="020B0604020202020204" pitchFamily="34" charset="0"/>
              <a:buChar char="•"/>
              <a:defRPr/>
            </a:pPr>
            <a:r>
              <a:rPr lang="en-GB" sz="1200" dirty="0">
                <a:solidFill>
                  <a:schemeClr val="tx1"/>
                </a:solidFill>
                <a:latin typeface="Calibri"/>
                <a:cs typeface="Calibri"/>
              </a:rPr>
              <a:t>Make a list of the pros and cons of the UK being a member of the EU.</a:t>
            </a:r>
          </a:p>
          <a:p>
            <a:pPr marL="171450" indent="-171450">
              <a:buFont typeface="Arial" panose="020B0604020202020204" pitchFamily="34" charset="0"/>
              <a:buChar char="•"/>
              <a:defRPr/>
            </a:pPr>
            <a:r>
              <a:rPr lang="en-GB" sz="1200" dirty="0">
                <a:solidFill>
                  <a:schemeClr val="tx1"/>
                </a:solidFill>
                <a:latin typeface="Calibri"/>
                <a:cs typeface="Calibri"/>
              </a:rPr>
              <a:t>Study the results of the EU referendum on the 23</a:t>
            </a:r>
            <a:r>
              <a:rPr lang="en-GB" sz="1200" baseline="30000" dirty="0">
                <a:solidFill>
                  <a:schemeClr val="tx1"/>
                </a:solidFill>
                <a:latin typeface="Calibri"/>
                <a:cs typeface="Calibri"/>
              </a:rPr>
              <a:t>rd</a:t>
            </a:r>
            <a:r>
              <a:rPr lang="en-GB" sz="1200" dirty="0">
                <a:solidFill>
                  <a:schemeClr val="tx1"/>
                </a:solidFill>
                <a:latin typeface="Calibri"/>
                <a:cs typeface="Calibri"/>
              </a:rPr>
              <a:t> June – what was the outcome? Why do you think this side won?</a:t>
            </a:r>
          </a:p>
          <a:p>
            <a:pPr marL="171450" indent="-171450">
              <a:buFont typeface="Arial" panose="020B0604020202020204" pitchFamily="34" charset="0"/>
              <a:buChar char="•"/>
              <a:defRPr/>
            </a:pPr>
            <a:endParaRPr lang="en-GB" sz="1200" dirty="0">
              <a:solidFill>
                <a:schemeClr val="tx1"/>
              </a:solidFill>
              <a:latin typeface="Calibri"/>
              <a:cs typeface="Calibri"/>
            </a:endParaRPr>
          </a:p>
        </p:txBody>
      </p:sp>
      <p:sp>
        <p:nvSpPr>
          <p:cNvPr id="3" name="Rounded Rectangle 2">
            <a:extLst>
              <a:ext uri="{FF2B5EF4-FFF2-40B4-BE49-F238E27FC236}">
                <a16:creationId xmlns:a16="http://schemas.microsoft.com/office/drawing/2014/main" id="{3FC0E9D4-4680-4953-91D3-87D762AE3213}"/>
              </a:ext>
            </a:extLst>
          </p:cNvPr>
          <p:cNvSpPr/>
          <p:nvPr/>
        </p:nvSpPr>
        <p:spPr>
          <a:xfrm>
            <a:off x="333375" y="2843213"/>
            <a:ext cx="6408738" cy="6121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400" u="sng" dirty="0">
                <a:solidFill>
                  <a:schemeClr val="tx1"/>
                </a:solidFill>
                <a:latin typeface="Calibri"/>
                <a:cs typeface="Calibri"/>
              </a:rPr>
              <a:t>5. Parliament</a:t>
            </a:r>
          </a:p>
          <a:p>
            <a:pPr algn="ctr">
              <a:defRPr/>
            </a:pPr>
            <a:endParaRPr lang="en-GB" sz="1000" u="sng"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Read page 12-17 in the booklet.</a:t>
            </a:r>
          </a:p>
          <a:p>
            <a:pPr marL="171450" indent="-171450">
              <a:buFont typeface="Arial" panose="020B0604020202020204" pitchFamily="34" charset="0"/>
              <a:buChar char="•"/>
              <a:defRPr/>
            </a:pPr>
            <a:r>
              <a:rPr lang="en-GB" sz="1200" dirty="0">
                <a:solidFill>
                  <a:schemeClr val="tx1"/>
                </a:solidFill>
                <a:latin typeface="Calibri"/>
                <a:cs typeface="Calibri"/>
              </a:rPr>
              <a:t>Write a definition of the following words:</a:t>
            </a:r>
          </a:p>
          <a:p>
            <a:pPr>
              <a:defRPr/>
            </a:pPr>
            <a:endParaRPr lang="en-GB" sz="1200" dirty="0">
              <a:solidFill>
                <a:schemeClr val="tx1"/>
              </a:solidFill>
              <a:latin typeface="Calibri"/>
              <a:cs typeface="Calibri"/>
            </a:endParaRPr>
          </a:p>
          <a:p>
            <a:pPr marL="628650" lvl="1" indent="-171450">
              <a:buFont typeface="Wingdings" panose="05000000000000000000" pitchFamily="2" charset="2"/>
              <a:buChar char="v"/>
              <a:defRPr/>
            </a:pPr>
            <a:r>
              <a:rPr lang="en-GB" sz="1200" dirty="0">
                <a:solidFill>
                  <a:schemeClr val="tx1"/>
                </a:solidFill>
                <a:latin typeface="Calibri"/>
                <a:cs typeface="Calibri"/>
              </a:rPr>
              <a:t>Bicameral legislature</a:t>
            </a:r>
          </a:p>
          <a:p>
            <a:pPr marL="628650" lvl="1" indent="-171450">
              <a:buFont typeface="Wingdings" panose="05000000000000000000" pitchFamily="2" charset="2"/>
              <a:buChar char="v"/>
              <a:defRPr/>
            </a:pPr>
            <a:r>
              <a:rPr lang="en-GB" sz="1200" dirty="0">
                <a:solidFill>
                  <a:schemeClr val="tx1"/>
                </a:solidFill>
                <a:latin typeface="Calibri"/>
                <a:cs typeface="Calibri"/>
              </a:rPr>
              <a:t>House of Commons		</a:t>
            </a:r>
          </a:p>
          <a:p>
            <a:pPr marL="628650" lvl="1" indent="-171450">
              <a:buFont typeface="Wingdings" panose="05000000000000000000" pitchFamily="2" charset="2"/>
              <a:buChar char="v"/>
              <a:defRPr/>
            </a:pPr>
            <a:r>
              <a:rPr lang="en-GB" sz="1200" dirty="0">
                <a:solidFill>
                  <a:schemeClr val="tx1"/>
                </a:solidFill>
                <a:latin typeface="Calibri"/>
                <a:cs typeface="Calibri"/>
              </a:rPr>
              <a:t>House of Lords</a:t>
            </a:r>
          </a:p>
          <a:p>
            <a:pPr marL="628650" lvl="1" indent="-171450">
              <a:buFont typeface="Wingdings" panose="05000000000000000000" pitchFamily="2" charset="2"/>
              <a:buChar char="v"/>
              <a:defRPr/>
            </a:pPr>
            <a:r>
              <a:rPr lang="en-GB" sz="1200" dirty="0">
                <a:solidFill>
                  <a:schemeClr val="tx1"/>
                </a:solidFill>
                <a:latin typeface="Calibri"/>
                <a:cs typeface="Calibri"/>
              </a:rPr>
              <a:t>Monarch</a:t>
            </a:r>
          </a:p>
          <a:p>
            <a:pPr marL="628650" lvl="1" indent="-171450">
              <a:buFont typeface="Wingdings" panose="05000000000000000000" pitchFamily="2" charset="2"/>
              <a:buChar char="v"/>
              <a:defRPr/>
            </a:pPr>
            <a:r>
              <a:rPr lang="en-GB" sz="1200" dirty="0">
                <a:solidFill>
                  <a:schemeClr val="tx1"/>
                </a:solidFill>
                <a:latin typeface="Calibri"/>
                <a:cs typeface="Calibri"/>
              </a:rPr>
              <a:t>Legislation</a:t>
            </a:r>
          </a:p>
          <a:p>
            <a:pPr marL="628650" lvl="1" indent="-171450">
              <a:buFont typeface="Wingdings" panose="05000000000000000000" pitchFamily="2" charset="2"/>
              <a:buChar char="v"/>
              <a:defRPr/>
            </a:pPr>
            <a:r>
              <a:rPr lang="en-GB" sz="1200" dirty="0">
                <a:solidFill>
                  <a:schemeClr val="tx1"/>
                </a:solidFill>
                <a:latin typeface="Calibri"/>
                <a:cs typeface="Calibri"/>
              </a:rPr>
              <a:t>Scrutiny</a:t>
            </a:r>
          </a:p>
          <a:p>
            <a:pPr marL="628650" lvl="1" indent="-171450">
              <a:buFont typeface="Wingdings" panose="05000000000000000000" pitchFamily="2" charset="2"/>
              <a:buChar char="v"/>
              <a:defRPr/>
            </a:pPr>
            <a:r>
              <a:rPr lang="en-GB" sz="1200" dirty="0">
                <a:solidFill>
                  <a:schemeClr val="tx1"/>
                </a:solidFill>
                <a:latin typeface="Calibri"/>
                <a:cs typeface="Calibri"/>
              </a:rPr>
              <a:t>Representation</a:t>
            </a:r>
          </a:p>
          <a:p>
            <a:pPr marL="628650" lvl="1" indent="-171450">
              <a:buFont typeface="Wingdings" panose="05000000000000000000" pitchFamily="2" charset="2"/>
              <a:buChar char="v"/>
              <a:defRPr/>
            </a:pPr>
            <a:r>
              <a:rPr lang="en-GB" sz="1200" dirty="0">
                <a:solidFill>
                  <a:schemeClr val="tx1"/>
                </a:solidFill>
                <a:latin typeface="Calibri"/>
                <a:cs typeface="Calibri"/>
              </a:rPr>
              <a:t>Two-House system</a:t>
            </a:r>
          </a:p>
          <a:p>
            <a:pPr marL="628650" lvl="1" indent="-171450">
              <a:buFont typeface="Wingdings" panose="05000000000000000000" pitchFamily="2" charset="2"/>
              <a:buChar char="v"/>
              <a:defRPr/>
            </a:pPr>
            <a:r>
              <a:rPr lang="en-GB" sz="1200" dirty="0">
                <a:solidFill>
                  <a:schemeClr val="tx1"/>
                </a:solidFill>
                <a:latin typeface="Calibri"/>
                <a:cs typeface="Calibri"/>
              </a:rPr>
              <a:t>Bills</a:t>
            </a:r>
          </a:p>
          <a:p>
            <a:pPr marL="628650" lvl="1" indent="-171450">
              <a:buFont typeface="Wingdings" panose="05000000000000000000" pitchFamily="2" charset="2"/>
              <a:buChar char="v"/>
              <a:defRPr/>
            </a:pPr>
            <a:r>
              <a:rPr lang="en-GB" sz="1200" dirty="0">
                <a:solidFill>
                  <a:schemeClr val="tx1"/>
                </a:solidFill>
                <a:latin typeface="Calibri"/>
                <a:cs typeface="Calibri"/>
              </a:rPr>
              <a:t>The Queen’s Speech</a:t>
            </a:r>
          </a:p>
          <a:p>
            <a:pPr marL="628650" lvl="1" indent="-171450">
              <a:buFont typeface="Wingdings" panose="05000000000000000000" pitchFamily="2" charset="2"/>
              <a:buChar char="v"/>
              <a:defRPr/>
            </a:pPr>
            <a:r>
              <a:rPr lang="en-GB" sz="1200" dirty="0">
                <a:solidFill>
                  <a:schemeClr val="tx1"/>
                </a:solidFill>
                <a:latin typeface="Calibri"/>
                <a:cs typeface="Calibri"/>
              </a:rPr>
              <a:t>Select Committees</a:t>
            </a:r>
          </a:p>
          <a:p>
            <a:pPr marL="628650" lvl="1" indent="-171450">
              <a:buFont typeface="Wingdings" panose="05000000000000000000" pitchFamily="2" charset="2"/>
              <a:buChar char="v"/>
              <a:defRPr/>
            </a:pPr>
            <a:r>
              <a:rPr lang="en-GB" sz="1200" dirty="0">
                <a:solidFill>
                  <a:schemeClr val="tx1"/>
                </a:solidFill>
                <a:latin typeface="Calibri"/>
                <a:cs typeface="Calibri"/>
              </a:rPr>
              <a:t>General Committees</a:t>
            </a:r>
          </a:p>
          <a:p>
            <a:pPr marL="628650" lvl="1" indent="-171450">
              <a:buFont typeface="Wingdings" panose="05000000000000000000" pitchFamily="2" charset="2"/>
              <a:buChar char="v"/>
              <a:defRPr/>
            </a:pPr>
            <a:r>
              <a:rPr lang="en-GB" sz="1200" dirty="0">
                <a:solidFill>
                  <a:schemeClr val="tx1"/>
                </a:solidFill>
                <a:latin typeface="Calibri"/>
                <a:cs typeface="Calibri"/>
              </a:rPr>
              <a:t>Public Bills Committee</a:t>
            </a:r>
          </a:p>
          <a:p>
            <a:pPr marL="628650" lvl="1" indent="-171450">
              <a:buFont typeface="Wingdings" panose="05000000000000000000" pitchFamily="2" charset="2"/>
              <a:buChar char="v"/>
              <a:defRPr/>
            </a:pPr>
            <a:r>
              <a:rPr lang="en-GB" sz="1200" dirty="0">
                <a:solidFill>
                  <a:schemeClr val="tx1"/>
                </a:solidFill>
                <a:latin typeface="Calibri"/>
                <a:cs typeface="Calibri"/>
              </a:rPr>
              <a:t>Grand Committees</a:t>
            </a:r>
          </a:p>
          <a:p>
            <a:pPr marL="628650" lvl="1" indent="-171450">
              <a:buFont typeface="Wingdings" panose="05000000000000000000" pitchFamily="2" charset="2"/>
              <a:buChar char="v"/>
              <a:defRPr/>
            </a:pPr>
            <a:r>
              <a:rPr lang="en-GB" sz="1200" dirty="0">
                <a:solidFill>
                  <a:schemeClr val="tx1"/>
                </a:solidFill>
                <a:latin typeface="Calibri"/>
                <a:cs typeface="Calibri"/>
              </a:rPr>
              <a:t>Liaison Committee</a:t>
            </a:r>
          </a:p>
          <a:p>
            <a:pPr marL="628650" lvl="1" indent="-171450">
              <a:buFont typeface="Wingdings" panose="05000000000000000000" pitchFamily="2" charset="2"/>
              <a:buChar char="v"/>
              <a:defRPr/>
            </a:pPr>
            <a:r>
              <a:rPr lang="en-GB" sz="1200" dirty="0">
                <a:solidFill>
                  <a:schemeClr val="tx1"/>
                </a:solidFill>
                <a:latin typeface="Calibri"/>
                <a:cs typeface="Calibri"/>
              </a:rPr>
              <a:t>Prime Minister's Questions</a:t>
            </a:r>
          </a:p>
          <a:p>
            <a:pPr marL="628650" lvl="1" indent="-171450">
              <a:buFont typeface="Wingdings" panose="05000000000000000000" pitchFamily="2" charset="2"/>
              <a:buChar char="v"/>
              <a:defRPr/>
            </a:pPr>
            <a:r>
              <a:rPr lang="en-GB" sz="1200" dirty="0">
                <a:solidFill>
                  <a:schemeClr val="tx1"/>
                </a:solidFill>
                <a:latin typeface="Calibri"/>
                <a:cs typeface="Calibri"/>
              </a:rPr>
              <a:t>Ministerial Questions</a:t>
            </a:r>
          </a:p>
          <a:p>
            <a:pPr marL="628650" lvl="1" indent="-171450">
              <a:buFont typeface="Wingdings" panose="05000000000000000000" pitchFamily="2" charset="2"/>
              <a:buChar char="v"/>
              <a:defRPr/>
            </a:pPr>
            <a:endParaRPr lang="en-GB" sz="1200"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What role does the monarch have in our Parliament?</a:t>
            </a:r>
          </a:p>
          <a:p>
            <a:pPr marL="171450" indent="-171450">
              <a:buFont typeface="Arial" panose="020B0604020202020204" pitchFamily="34" charset="0"/>
              <a:buChar char="•"/>
              <a:defRPr/>
            </a:pPr>
            <a:r>
              <a:rPr lang="en-GB" sz="1200" dirty="0">
                <a:solidFill>
                  <a:schemeClr val="tx1"/>
                </a:solidFill>
                <a:latin typeface="Calibri"/>
                <a:cs typeface="Calibri"/>
              </a:rPr>
              <a:t>What is the benefit of a two-House system?</a:t>
            </a:r>
          </a:p>
          <a:p>
            <a:pPr marL="171450" indent="-171450">
              <a:buFont typeface="Arial" panose="020B0604020202020204" pitchFamily="34" charset="0"/>
              <a:buChar char="•"/>
              <a:defRPr/>
            </a:pPr>
            <a:r>
              <a:rPr lang="en-GB" sz="1200" dirty="0">
                <a:solidFill>
                  <a:schemeClr val="tx1"/>
                </a:solidFill>
                <a:latin typeface="Calibri"/>
                <a:cs typeface="Calibri"/>
              </a:rPr>
              <a:t>What is the key role of the committees?</a:t>
            </a:r>
          </a:p>
          <a:p>
            <a:pPr marL="171450" indent="-171450">
              <a:buFont typeface="Arial" panose="020B0604020202020204" pitchFamily="34" charset="0"/>
              <a:buChar char="•"/>
              <a:defRPr/>
            </a:pPr>
            <a:r>
              <a:rPr lang="en-GB" sz="1200" dirty="0">
                <a:solidFill>
                  <a:schemeClr val="tx1"/>
                </a:solidFill>
                <a:latin typeface="Calibri"/>
                <a:cs typeface="Calibri"/>
              </a:rPr>
              <a:t>What is the main different between the House of Commons and the House of Lords?</a:t>
            </a:r>
          </a:p>
          <a:p>
            <a:pPr marL="171450" indent="-171450">
              <a:buFont typeface="Arial" panose="020B0604020202020204" pitchFamily="34" charset="0"/>
              <a:buChar char="•"/>
              <a:defRPr/>
            </a:pPr>
            <a:r>
              <a:rPr lang="en-GB" sz="1200" dirty="0">
                <a:solidFill>
                  <a:schemeClr val="tx1"/>
                </a:solidFill>
                <a:latin typeface="Calibri"/>
                <a:cs typeface="Calibri"/>
              </a:rPr>
              <a:t>Who do MPs represent?</a:t>
            </a:r>
          </a:p>
          <a:p>
            <a:pPr marL="171450" indent="-171450">
              <a:buFont typeface="Arial" panose="020B0604020202020204" pitchFamily="34" charset="0"/>
              <a:buChar char="•"/>
              <a:defRPr/>
            </a:pPr>
            <a:endParaRPr lang="en-GB" sz="1200" dirty="0">
              <a:solidFill>
                <a:schemeClr val="tx1"/>
              </a:solidFill>
              <a:latin typeface="Calibri"/>
              <a:cs typeface="Calibri"/>
            </a:endParaRPr>
          </a:p>
          <a:p>
            <a:pPr marL="628650" lvl="1" indent="-171450">
              <a:buFont typeface="Wingdings" panose="05000000000000000000" pitchFamily="2" charset="2"/>
              <a:buChar char="v"/>
              <a:defRPr/>
            </a:pPr>
            <a:endParaRPr lang="en-GB" sz="1200" dirty="0">
              <a:solidFill>
                <a:schemeClr val="tx1"/>
              </a:solidFill>
              <a:latin typeface="Calibri"/>
              <a:cs typeface="Calibri"/>
            </a:endParaRPr>
          </a:p>
          <a:p>
            <a:pPr>
              <a:defRPr/>
            </a:pPr>
            <a:endParaRPr lang="en-GB" sz="1200" dirty="0">
              <a:solidFill>
                <a:schemeClr val="tx1"/>
              </a:solidFill>
              <a:latin typeface="Calibri"/>
              <a:cs typeface="Calibri"/>
            </a:endParaRPr>
          </a:p>
          <a:p>
            <a:pPr marL="171450" indent="-171450">
              <a:buFont typeface="Arial" panose="020B0604020202020204" pitchFamily="34" charset="0"/>
              <a:buChar char="•"/>
              <a:defRPr/>
            </a:pPr>
            <a:endParaRPr lang="en-GB" sz="1200" dirty="0">
              <a:solidFill>
                <a:schemeClr val="tx1"/>
              </a:solidFill>
              <a:latin typeface="Calibri"/>
              <a:cs typeface="Calibri"/>
            </a:endParaRPr>
          </a:p>
        </p:txBody>
      </p:sp>
      <p:sp>
        <p:nvSpPr>
          <p:cNvPr id="14340" name="TextBox 3">
            <a:extLst>
              <a:ext uri="{FF2B5EF4-FFF2-40B4-BE49-F238E27FC236}">
                <a16:creationId xmlns:a16="http://schemas.microsoft.com/office/drawing/2014/main" id="{37AABB3C-A788-4640-9EE3-3268F7D94D4E}"/>
              </a:ext>
            </a:extLst>
          </p:cNvPr>
          <p:cNvSpPr txBox="1">
            <a:spLocks noChangeArrowheads="1"/>
          </p:cNvSpPr>
          <p:nvPr/>
        </p:nvSpPr>
        <p:spPr bwMode="auto">
          <a:xfrm>
            <a:off x="3789363" y="4044950"/>
            <a:ext cx="23764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Char char="v"/>
            </a:pPr>
            <a:r>
              <a:rPr lang="en-GB" altLang="en-US" sz="1200">
                <a:latin typeface="Calibri"/>
                <a:cs typeface="Calibri"/>
              </a:rPr>
              <a:t>Constituents</a:t>
            </a:r>
          </a:p>
          <a:p>
            <a:pPr>
              <a:spcBef>
                <a:spcPct val="0"/>
              </a:spcBef>
              <a:buFont typeface="Wingdings" panose="05000000000000000000" pitchFamily="2" charset="2"/>
              <a:buChar char="v"/>
            </a:pPr>
            <a:r>
              <a:rPr lang="en-GB" altLang="en-US" sz="1200">
                <a:latin typeface="Calibri"/>
                <a:cs typeface="Calibri"/>
              </a:rPr>
              <a:t>MPs</a:t>
            </a:r>
          </a:p>
          <a:p>
            <a:pPr>
              <a:spcBef>
                <a:spcPct val="0"/>
              </a:spcBef>
              <a:buFont typeface="Wingdings" panose="05000000000000000000" pitchFamily="2" charset="2"/>
              <a:buChar char="v"/>
            </a:pPr>
            <a:r>
              <a:rPr lang="en-GB" altLang="en-US" sz="1200">
                <a:latin typeface="Calibri"/>
                <a:cs typeface="Calibri"/>
              </a:rPr>
              <a:t>Government Minister</a:t>
            </a:r>
          </a:p>
          <a:p>
            <a:pPr>
              <a:spcBef>
                <a:spcPct val="0"/>
              </a:spcBef>
              <a:buFont typeface="Wingdings" panose="05000000000000000000" pitchFamily="2" charset="2"/>
              <a:buChar char="v"/>
            </a:pPr>
            <a:r>
              <a:rPr lang="en-GB" altLang="en-US" sz="1200">
                <a:latin typeface="Calibri"/>
                <a:cs typeface="Calibri"/>
              </a:rPr>
              <a:t>Backbencher</a:t>
            </a:r>
          </a:p>
          <a:p>
            <a:pPr>
              <a:spcBef>
                <a:spcPct val="0"/>
              </a:spcBef>
              <a:buFont typeface="Wingdings" panose="05000000000000000000" pitchFamily="2" charset="2"/>
              <a:buChar char="v"/>
            </a:pPr>
            <a:r>
              <a:rPr lang="en-GB" altLang="en-US" sz="1200">
                <a:latin typeface="Calibri"/>
                <a:cs typeface="Calibri"/>
              </a:rPr>
              <a:t>The Executive</a:t>
            </a:r>
          </a:p>
          <a:p>
            <a:pPr>
              <a:spcBef>
                <a:spcPct val="0"/>
              </a:spcBef>
              <a:buFont typeface="Wingdings" panose="05000000000000000000" pitchFamily="2" charset="2"/>
              <a:buChar char="v"/>
            </a:pPr>
            <a:r>
              <a:rPr lang="en-GB" altLang="en-US" sz="1200">
                <a:latin typeface="Calibri"/>
                <a:cs typeface="Calibri"/>
              </a:rPr>
              <a:t>Government</a:t>
            </a:r>
          </a:p>
          <a:p>
            <a:pPr>
              <a:spcBef>
                <a:spcPct val="0"/>
              </a:spcBef>
              <a:buFont typeface="Wingdings" panose="05000000000000000000" pitchFamily="2" charset="2"/>
              <a:buChar char="v"/>
            </a:pPr>
            <a:r>
              <a:rPr lang="en-GB" altLang="en-US" sz="1200">
                <a:latin typeface="Calibri"/>
                <a:cs typeface="Calibri"/>
              </a:rPr>
              <a:t>Opposition</a:t>
            </a:r>
          </a:p>
          <a:p>
            <a:pPr>
              <a:spcBef>
                <a:spcPct val="0"/>
              </a:spcBef>
              <a:buFont typeface="Wingdings" panose="05000000000000000000" pitchFamily="2" charset="2"/>
              <a:buChar char="v"/>
            </a:pPr>
            <a:r>
              <a:rPr lang="en-GB" altLang="en-US" sz="1200">
                <a:latin typeface="Calibri"/>
                <a:cs typeface="Calibri"/>
              </a:rPr>
              <a:t>Cabinet</a:t>
            </a:r>
          </a:p>
          <a:p>
            <a:pPr>
              <a:spcBef>
                <a:spcPct val="0"/>
              </a:spcBef>
              <a:buFont typeface="Wingdings" panose="05000000000000000000" pitchFamily="2" charset="2"/>
              <a:buChar char="v"/>
            </a:pPr>
            <a:r>
              <a:rPr lang="en-GB" altLang="en-US" sz="1200">
                <a:latin typeface="Calibri"/>
                <a:cs typeface="Calibri"/>
              </a:rPr>
              <a:t>Speaker</a:t>
            </a:r>
          </a:p>
          <a:p>
            <a:pPr>
              <a:spcBef>
                <a:spcPct val="0"/>
              </a:spcBef>
              <a:buFont typeface="Wingdings" panose="05000000000000000000" pitchFamily="2" charset="2"/>
              <a:buChar char="v"/>
            </a:pPr>
            <a:r>
              <a:rPr lang="en-GB" altLang="en-US" sz="1200">
                <a:latin typeface="Calibri"/>
                <a:cs typeface="Calibri"/>
              </a:rPr>
              <a:t>The Legislature</a:t>
            </a:r>
          </a:p>
          <a:p>
            <a:pPr>
              <a:spcBef>
                <a:spcPct val="0"/>
              </a:spcBef>
              <a:buFont typeface="Wingdings" panose="05000000000000000000" pitchFamily="2" charset="2"/>
              <a:buChar char="v"/>
            </a:pPr>
            <a:r>
              <a:rPr lang="en-GB" altLang="en-US" sz="1200">
                <a:latin typeface="Calibri"/>
                <a:cs typeface="Calibri"/>
              </a:rPr>
              <a:t>Crossbenchers</a:t>
            </a:r>
          </a:p>
          <a:p>
            <a:pPr>
              <a:spcBef>
                <a:spcPct val="0"/>
              </a:spcBef>
              <a:buFont typeface="Wingdings" panose="05000000000000000000" pitchFamily="2" charset="2"/>
              <a:buChar char="v"/>
            </a:pPr>
            <a:r>
              <a:rPr lang="en-GB" altLang="en-US" sz="1200">
                <a:latin typeface="Calibri"/>
                <a:cs typeface="Calibri"/>
              </a:rPr>
              <a:t>Lord Speaker</a:t>
            </a:r>
          </a:p>
          <a:p>
            <a:pPr>
              <a:spcBef>
                <a:spcPct val="0"/>
              </a:spcBef>
              <a:buFont typeface="Wingdings" panose="05000000000000000000" pitchFamily="2" charset="2"/>
              <a:buChar char="v"/>
            </a:pPr>
            <a:r>
              <a:rPr lang="en-GB" altLang="en-US" sz="1200">
                <a:latin typeface="Calibri"/>
                <a:cs typeface="Calibri"/>
              </a:rPr>
              <a:t>House of Lords Act 1999</a:t>
            </a:r>
          </a:p>
          <a:p>
            <a:pPr>
              <a:spcBef>
                <a:spcPct val="0"/>
              </a:spcBef>
              <a:buFont typeface="Wingdings" panose="05000000000000000000" pitchFamily="2" charset="2"/>
              <a:buChar char="v"/>
            </a:pPr>
            <a:r>
              <a:rPr lang="en-GB" altLang="en-US" sz="1200">
                <a:latin typeface="Calibri"/>
                <a:cs typeface="Calibri"/>
              </a:rPr>
              <a:t>Hereditary Peers</a:t>
            </a:r>
          </a:p>
          <a:p>
            <a:pPr>
              <a:spcBef>
                <a:spcPct val="0"/>
              </a:spcBef>
              <a:buFont typeface="Wingdings" panose="05000000000000000000" pitchFamily="2" charset="2"/>
              <a:buChar char="v"/>
            </a:pPr>
            <a:r>
              <a:rPr lang="en-GB" altLang="en-US" sz="1200">
                <a:latin typeface="Calibri"/>
                <a:cs typeface="Calibri"/>
              </a:rPr>
              <a:t>Life Peers</a:t>
            </a:r>
          </a:p>
          <a:p>
            <a:pPr>
              <a:spcBef>
                <a:spcPct val="0"/>
              </a:spcBef>
              <a:buFont typeface="Wingdings" panose="05000000000000000000" pitchFamily="2" charset="2"/>
              <a:buChar char="v"/>
            </a:pPr>
            <a:r>
              <a:rPr lang="en-GB" altLang="en-US" sz="1200">
                <a:latin typeface="Calibri"/>
                <a:cs typeface="Calibri"/>
              </a:rPr>
              <a:t>Peers Spiritual</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E21A41DCC24F499FA1A7828CDC42BD" ma:contentTypeVersion="6" ma:contentTypeDescription="Create a new document." ma:contentTypeScope="" ma:versionID="631671dd790c05b95e7ce43b863b8ad4">
  <xsd:schema xmlns:xsd="http://www.w3.org/2001/XMLSchema" xmlns:xs="http://www.w3.org/2001/XMLSchema" xmlns:p="http://schemas.microsoft.com/office/2006/metadata/properties" xmlns:ns2="8fd59d06-77cc-42d3-a698-09e3ef3e0222" targetNamespace="http://schemas.microsoft.com/office/2006/metadata/properties" ma:root="true" ma:fieldsID="39933d3be53760899e0d1f4d65486d00" ns2:_="">
    <xsd:import namespace="8fd59d06-77cc-42d3-a698-09e3ef3e02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d59d06-77cc-42d3-a698-09e3ef3e02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05FE6A-F4C7-4235-BDFB-233376F964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d59d06-77cc-42d3-a698-09e3ef3e02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5B4CF9-DDE5-4714-8A9E-655090BCD35D}">
  <ds:schemaRefs>
    <ds:schemaRef ds:uri="http://schemas.microsoft.com/sharepoint/v3/contenttype/forms"/>
  </ds:schemaRefs>
</ds:datastoreItem>
</file>

<file path=customXml/itemProps3.xml><?xml version="1.0" encoding="utf-8"?>
<ds:datastoreItem xmlns:ds="http://schemas.openxmlformats.org/officeDocument/2006/customXml" ds:itemID="{C6C4AE3C-865F-4581-9583-AED773A87E23}">
  <ds:schemaRefs>
    <ds:schemaRef ds:uri="http://www.w3.org/XML/1998/namespace"/>
    <ds:schemaRef ds:uri="8fd59d06-77cc-42d3-a698-09e3ef3e0222"/>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961</TotalTime>
  <Words>3051</Words>
  <Application>Microsoft Office PowerPoint</Application>
  <PresentationFormat>On-screen Show (4:3)</PresentationFormat>
  <Paragraphs>373</Paragraphs>
  <Slides>13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Default Design</vt:lpstr>
      <vt:lpstr>A Level Politics</vt:lpstr>
      <vt:lpstr>A Level Politics</vt:lpstr>
      <vt:lpstr>PowerPoint Presentation</vt:lpstr>
      <vt:lpstr>HOW WILL YOU BE SUCCESSFUL IN THIS COURSE?</vt:lpstr>
      <vt:lpstr>WHICH RESOURCES WILL HELP WITH MY AS STUDIES?</vt:lpstr>
      <vt:lpstr>PowerPoint Presentation</vt:lpstr>
      <vt:lpstr>PowerPoint Presentation</vt:lpstr>
      <vt:lpstr>Induction Tasks</vt:lpstr>
      <vt:lpstr>PowerPoint Presentation</vt:lpstr>
      <vt:lpstr>PowerPoint Presentation</vt:lpstr>
      <vt:lpstr>PowerPoint Presentation</vt:lpstr>
      <vt:lpstr>PowerPoint Presentation</vt:lpstr>
      <vt:lpstr>Current Affairs Diary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Level Government and Politics</dc:title>
  <dc:creator>Roisin Murray</dc:creator>
  <cp:lastModifiedBy>Sally Robinson</cp:lastModifiedBy>
  <cp:revision>146</cp:revision>
  <cp:lastPrinted>2017-06-26T14:54:53Z</cp:lastPrinted>
  <dcterms:created xsi:type="dcterms:W3CDTF">2009-08-17T11:26:19Z</dcterms:created>
  <dcterms:modified xsi:type="dcterms:W3CDTF">2024-06-19T12:44:01Z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0x01010046E21A41DCC24F499FA1A7828CDC42BD</vt:lpwstr>
  </property>
</Properties>
</file>